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75" roundtripDataSignature="AMtx7mjY/YqMXpWkOyvqqgfIYYljoFRG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9FC9AD-1763-404D-BCD3-99908FCE9FCA}">
  <a:tblStyle styleId="{3A9FC9AD-1763-404D-BCD3-99908FCE9FC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1E8F4"/>
          </a:solidFill>
        </a:fill>
      </a:tcStyle>
    </a:wholeTbl>
    <a:band1H>
      <a:tcTxStyle/>
      <a:tcStyle>
        <a:fill>
          <a:solidFill>
            <a:srgbClr val="E2CDE9"/>
          </a:solidFill>
        </a:fill>
      </a:tcStyle>
    </a:band1H>
    <a:band2H>
      <a:tcTxStyle/>
    </a:band2H>
    <a:band1V>
      <a:tcTxStyle/>
      <a:tcStyle>
        <a:fill>
          <a:solidFill>
            <a:srgbClr val="E2CDE9"/>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33DC5A6B-C46C-491D-B6ED-A98A9655801B}"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customschemas.google.com/relationships/presentationmetadata" Target="metadata"/><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64" name="Google Shape;64;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lt1"/>
                </a:solidFill>
                <a:latin typeface="Arial"/>
                <a:ea typeface="Arial"/>
                <a:cs typeface="Arial"/>
                <a:sym typeface="Arial"/>
              </a:rPr>
              <a:t>‹#›</a:t>
            </a:fld>
            <a:endParaRPr sz="1800">
              <a:solidFill>
                <a:schemeClr val="lt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572" name="Google Shape;572;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0" name="Google Shape;58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581" name="Google Shape;581;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590" name="Google Shape;590;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619" name="Google Shape;619;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646" name="Google Shape;646;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655" name="Google Shape;655;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676" name="Google Shape;676;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efc1f7d0c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efc1f7d0c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3" name="Google Shape;88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28600" lvl="0" marL="457200" rtl="0" algn="l">
              <a:lnSpc>
                <a:spcPct val="100000"/>
              </a:lnSpc>
              <a:spcBef>
                <a:spcPts val="0"/>
              </a:spcBef>
              <a:spcAft>
                <a:spcPts val="0"/>
              </a:spcAft>
              <a:buSzPts val="1100"/>
              <a:buNone/>
            </a:pPr>
            <a:r>
              <a:t/>
            </a:r>
            <a:endParaRPr/>
          </a:p>
        </p:txBody>
      </p:sp>
      <p:sp>
        <p:nvSpPr>
          <p:cNvPr id="884" name="Google Shape;884;p3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2" name="Google Shape;89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28600" lvl="0" marL="457200" rtl="0" algn="l">
              <a:lnSpc>
                <a:spcPct val="100000"/>
              </a:lnSpc>
              <a:spcBef>
                <a:spcPts val="0"/>
              </a:spcBef>
              <a:spcAft>
                <a:spcPts val="0"/>
              </a:spcAft>
              <a:buSzPts val="1100"/>
              <a:buNone/>
            </a:pPr>
            <a:r>
              <a:t/>
            </a:r>
            <a:endParaRPr/>
          </a:p>
        </p:txBody>
      </p:sp>
      <p:sp>
        <p:nvSpPr>
          <p:cNvPr id="893" name="Google Shape;893;p3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5" name="Google Shape;91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916" name="Google Shape;916;p3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2" name="Google Shape;95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953" name="Google Shape;953;p3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7" name="Google Shape;1047;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https://jamboard.google.com/d/1OrtjkVNw8qC_IvyIiLi5OjlP5uzmgK8mhvP-UFQd0LM/edit?usp=sharing</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28" name="Google Shape;128;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3" name="Google Shape;1053;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Grp1:  https://docs.google.com/presentation/d/1HZo8379ESbO7afxRrJjYWOSARwhZtAGctv7HanywKik/edit?usp=sharing</a:t>
            </a:r>
            <a:endParaRPr/>
          </a:p>
          <a:p>
            <a:pPr indent="-298450" lvl="0" marL="457200" rtl="0" algn="l">
              <a:lnSpc>
                <a:spcPct val="100000"/>
              </a:lnSpc>
              <a:spcBef>
                <a:spcPts val="0"/>
              </a:spcBef>
              <a:spcAft>
                <a:spcPts val="0"/>
              </a:spcAft>
              <a:buSzPts val="1100"/>
              <a:buChar char="●"/>
            </a:pPr>
            <a:r>
              <a:rPr lang="en-US"/>
              <a:t>Grp2:  https://docs.google.com/presentation/d/1HZo8379ESbO7afxRrJjYWOSARwhZtAGctv7HanywKik/edit?usp=sharing</a:t>
            </a:r>
            <a:endParaRPr/>
          </a:p>
          <a:p>
            <a:pPr indent="-298450" lvl="0" marL="457200" rtl="0" algn="l">
              <a:lnSpc>
                <a:spcPct val="100000"/>
              </a:lnSpc>
              <a:spcBef>
                <a:spcPts val="0"/>
              </a:spcBef>
              <a:spcAft>
                <a:spcPts val="0"/>
              </a:spcAft>
              <a:buSzPts val="1100"/>
              <a:buChar char="●"/>
            </a:pPr>
            <a:r>
              <a:rPr lang="en-US"/>
              <a:t>Grp3:  https://docs.google.com/presentation/d/1yUI7jo2G65s-4zjczGhaaeiYN8X0wwvdEf0B8NzBMNw/edit?usp=sharing</a:t>
            </a:r>
            <a:endParaRPr/>
          </a:p>
          <a:p>
            <a:pPr indent="-298450" lvl="0" marL="457200" rtl="0" algn="l">
              <a:lnSpc>
                <a:spcPct val="100000"/>
              </a:lnSpc>
              <a:spcBef>
                <a:spcPts val="0"/>
              </a:spcBef>
              <a:spcAft>
                <a:spcPts val="0"/>
              </a:spcAft>
              <a:buSzPts val="1100"/>
              <a:buChar char="●"/>
            </a:pPr>
            <a:r>
              <a:rPr lang="en-US"/>
              <a:t>Grp4:  https://docs.google.com/presentation/d/1wC-dzQVBPeVjjkNlRnxTe6WwrGhMdNNH44f2bEkjbCo/edit?usp=sharing</a:t>
            </a:r>
            <a:endParaRPr/>
          </a:p>
          <a:p>
            <a:pPr indent="-298450" lvl="0" marL="457200" rtl="0" algn="l">
              <a:lnSpc>
                <a:spcPct val="100000"/>
              </a:lnSpc>
              <a:spcBef>
                <a:spcPts val="0"/>
              </a:spcBef>
              <a:spcAft>
                <a:spcPts val="0"/>
              </a:spcAft>
              <a:buSzPts val="1100"/>
              <a:buChar char="●"/>
            </a:pPr>
            <a:r>
              <a:rPr lang="en-US"/>
              <a:t>Grp5:  https://docs.google.com/presentation/d/1c3DczmEz-349tw9_oLJiEoUDFKhuo_cDSka6LYOROV0/edit?usp=sharing</a:t>
            </a:r>
            <a:endParaRPr/>
          </a:p>
          <a:p>
            <a:pPr indent="-298450" lvl="0" marL="457200" rtl="0" algn="l">
              <a:lnSpc>
                <a:spcPct val="100000"/>
              </a:lnSpc>
              <a:spcBef>
                <a:spcPts val="0"/>
              </a:spcBef>
              <a:spcAft>
                <a:spcPts val="0"/>
              </a:spcAft>
              <a:buSzPts val="1100"/>
              <a:buChar char="●"/>
            </a:pPr>
            <a:r>
              <a:rPr lang="en-US"/>
              <a:t>Grp6:  https://docs.google.com/presentation/d/1ihY6dXWEEXk3A9CljIUTTqknAPdgiM8TR2hrE1c6tcE/edit?usp=sharing</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5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5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5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5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5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6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6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6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6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6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6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6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7" name="Google Shape;1207;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pic>
        <p:nvPicPr>
          <p:cNvPr descr="Celestia-R1---OverlayTitleHD.png" id="10" name="Google Shape;10;p69"/>
          <p:cNvPicPr preferRelativeResize="0"/>
          <p:nvPr/>
        </p:nvPicPr>
        <p:blipFill rotWithShape="1">
          <a:blip r:embed="rId3">
            <a:alphaModFix/>
          </a:blip>
          <a:srcRect b="0" l="0" r="0" t="0"/>
          <a:stretch/>
        </p:blipFill>
        <p:spPr>
          <a:xfrm>
            <a:off x="0" y="0"/>
            <a:ext cx="9141619" cy="5142161"/>
          </a:xfrm>
          <a:prstGeom prst="rect">
            <a:avLst/>
          </a:prstGeom>
          <a:noFill/>
          <a:ln>
            <a:noFill/>
          </a:ln>
        </p:spPr>
      </p:pic>
      <p:sp>
        <p:nvSpPr>
          <p:cNvPr id="11" name="Google Shape;11;p69"/>
          <p:cNvSpPr txBox="1"/>
          <p:nvPr>
            <p:ph type="ctrTitle"/>
          </p:nvPr>
        </p:nvSpPr>
        <p:spPr>
          <a:xfrm>
            <a:off x="2971799" y="1473200"/>
            <a:ext cx="5398295" cy="1816098"/>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3600"/>
              <a:buFont typeface="Calibri"/>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 name="Google Shape;12;p69"/>
          <p:cNvSpPr txBox="1"/>
          <p:nvPr>
            <p:ph idx="1" type="subTitle"/>
          </p:nvPr>
        </p:nvSpPr>
        <p:spPr>
          <a:xfrm>
            <a:off x="2971799" y="3289300"/>
            <a:ext cx="5398295" cy="1054100"/>
          </a:xfrm>
          <a:prstGeom prst="rect">
            <a:avLst/>
          </a:prstGeom>
          <a:noFill/>
          <a:ln>
            <a:noFill/>
          </a:ln>
        </p:spPr>
        <p:txBody>
          <a:bodyPr anchorCtr="0" anchor="t" bIns="45700" lIns="91425" spcFirstLastPara="1" rIns="91425" wrap="square" tIns="45700">
            <a:normAutofit/>
          </a:bodyPr>
          <a:lstStyle>
            <a:lvl1pPr lvl="0" algn="r">
              <a:spcBef>
                <a:spcPts val="0"/>
              </a:spcBef>
              <a:spcAft>
                <a:spcPts val="0"/>
              </a:spcAft>
              <a:buSzPts val="1350"/>
              <a:buNone/>
              <a:defRPr sz="1350" cap="none">
                <a:solidFill>
                  <a:schemeClr val="lt1"/>
                </a:solidFill>
              </a:defRPr>
            </a:lvl1pPr>
            <a:lvl2pPr lvl="1" algn="ctr">
              <a:spcBef>
                <a:spcPts val="750"/>
              </a:spcBef>
              <a:spcAft>
                <a:spcPts val="0"/>
              </a:spcAft>
              <a:buSzPts val="1200"/>
              <a:buNone/>
              <a:defRPr>
                <a:solidFill>
                  <a:schemeClr val="lt1"/>
                </a:solidFill>
              </a:defRPr>
            </a:lvl2pPr>
            <a:lvl3pPr lvl="2" algn="ctr">
              <a:spcBef>
                <a:spcPts val="750"/>
              </a:spcBef>
              <a:spcAft>
                <a:spcPts val="0"/>
              </a:spcAft>
              <a:buSzPts val="1050"/>
              <a:buNone/>
              <a:defRPr>
                <a:solidFill>
                  <a:schemeClr val="lt1"/>
                </a:solidFill>
              </a:defRPr>
            </a:lvl3pPr>
            <a:lvl4pPr lvl="3" algn="ctr">
              <a:spcBef>
                <a:spcPts val="750"/>
              </a:spcBef>
              <a:spcAft>
                <a:spcPts val="0"/>
              </a:spcAft>
              <a:buSzPts val="900"/>
              <a:buNone/>
              <a:defRPr>
                <a:solidFill>
                  <a:schemeClr val="lt1"/>
                </a:solidFill>
              </a:defRPr>
            </a:lvl4pPr>
            <a:lvl5pPr lvl="4" algn="ctr">
              <a:spcBef>
                <a:spcPts val="750"/>
              </a:spcBef>
              <a:spcAft>
                <a:spcPts val="0"/>
              </a:spcAft>
              <a:buSzPts val="900"/>
              <a:buNone/>
              <a:defRPr>
                <a:solidFill>
                  <a:schemeClr val="lt1"/>
                </a:solidFill>
              </a:defRPr>
            </a:lvl5pPr>
            <a:lvl6pPr lvl="5" algn="ctr">
              <a:spcBef>
                <a:spcPts val="750"/>
              </a:spcBef>
              <a:spcAft>
                <a:spcPts val="0"/>
              </a:spcAft>
              <a:buSzPts val="900"/>
              <a:buNone/>
              <a:defRPr>
                <a:solidFill>
                  <a:schemeClr val="lt1"/>
                </a:solidFill>
              </a:defRPr>
            </a:lvl6pPr>
            <a:lvl7pPr lvl="6" algn="ctr">
              <a:spcBef>
                <a:spcPts val="750"/>
              </a:spcBef>
              <a:spcAft>
                <a:spcPts val="0"/>
              </a:spcAft>
              <a:buSzPts val="900"/>
              <a:buNone/>
              <a:defRPr>
                <a:solidFill>
                  <a:schemeClr val="lt1"/>
                </a:solidFill>
              </a:defRPr>
            </a:lvl7pPr>
            <a:lvl8pPr lvl="7" algn="ctr">
              <a:spcBef>
                <a:spcPts val="750"/>
              </a:spcBef>
              <a:spcAft>
                <a:spcPts val="0"/>
              </a:spcAft>
              <a:buSzPts val="900"/>
              <a:buNone/>
              <a:defRPr>
                <a:solidFill>
                  <a:schemeClr val="lt1"/>
                </a:solidFill>
              </a:defRPr>
            </a:lvl8pPr>
            <a:lvl9pPr lvl="8" algn="ctr">
              <a:spcBef>
                <a:spcPts val="750"/>
              </a:spcBef>
              <a:spcAft>
                <a:spcPts val="750"/>
              </a:spcAft>
              <a:buSzPts val="900"/>
              <a:buNone/>
              <a:defRPr>
                <a:solidFill>
                  <a:schemeClr val="lt1"/>
                </a:solidFill>
              </a:defRPr>
            </a:lvl9pPr>
          </a:lstStyle>
          <a:p/>
        </p:txBody>
      </p:sp>
      <p:sp>
        <p:nvSpPr>
          <p:cNvPr id="13" name="Google Shape;13;p69"/>
          <p:cNvSpPr txBox="1"/>
          <p:nvPr>
            <p:ph idx="11" type="ftr"/>
          </p:nvPr>
        </p:nvSpPr>
        <p:spPr>
          <a:xfrm>
            <a:off x="4284" y="4853394"/>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pic>
        <p:nvPicPr>
          <p:cNvPr descr="Celestia-R1---OverlayContentHD.png" id="56" name="Google Shape;56;p78"/>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57" name="Google Shape;57;p78"/>
          <p:cNvSpPr txBox="1"/>
          <p:nvPr>
            <p:ph type="title"/>
          </p:nvPr>
        </p:nvSpPr>
        <p:spPr>
          <a:xfrm>
            <a:off x="514350" y="1200150"/>
            <a:ext cx="4623490"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100"/>
              <a:buFont typeface="Calibri"/>
              <a:buNone/>
              <a:defRPr b="0" sz="2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8"/>
          <p:cNvSpPr/>
          <p:nvPr>
            <p:ph idx="2" type="pic"/>
          </p:nvPr>
        </p:nvSpPr>
        <p:spPr>
          <a:xfrm>
            <a:off x="5652190" y="685800"/>
            <a:ext cx="2460731" cy="3429000"/>
          </a:xfrm>
          <a:prstGeom prst="roundRect">
            <a:avLst>
              <a:gd fmla="val 42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sp>
      <p:sp>
        <p:nvSpPr>
          <p:cNvPr id="59" name="Google Shape;59;p78"/>
          <p:cNvSpPr txBox="1"/>
          <p:nvPr>
            <p:ph idx="1" type="body"/>
          </p:nvPr>
        </p:nvSpPr>
        <p:spPr>
          <a:xfrm>
            <a:off x="514350" y="2228850"/>
            <a:ext cx="4623490"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350"/>
              <a:buNone/>
              <a:defRPr sz="1350"/>
            </a:lvl1pPr>
            <a:lvl2pPr indent="-228600" lvl="1" marL="914400" algn="l">
              <a:spcBef>
                <a:spcPts val="750"/>
              </a:spcBef>
              <a:spcAft>
                <a:spcPts val="0"/>
              </a:spcAft>
              <a:buSzPts val="900"/>
              <a:buNone/>
              <a:defRPr sz="900"/>
            </a:lvl2pPr>
            <a:lvl3pPr indent="-228600" lvl="2" marL="1371600" algn="l">
              <a:spcBef>
                <a:spcPts val="750"/>
              </a:spcBef>
              <a:spcAft>
                <a:spcPts val="0"/>
              </a:spcAft>
              <a:buSzPts val="750"/>
              <a:buNone/>
              <a:defRPr sz="750"/>
            </a:lvl3pPr>
            <a:lvl4pPr indent="-228600" lvl="3" marL="1828800" algn="l">
              <a:spcBef>
                <a:spcPts val="750"/>
              </a:spcBef>
              <a:spcAft>
                <a:spcPts val="0"/>
              </a:spcAft>
              <a:buSzPts val="675"/>
              <a:buNone/>
              <a:defRPr sz="675"/>
            </a:lvl4pPr>
            <a:lvl5pPr indent="-228600" lvl="4" marL="2286000" algn="l">
              <a:spcBef>
                <a:spcPts val="750"/>
              </a:spcBef>
              <a:spcAft>
                <a:spcPts val="0"/>
              </a:spcAft>
              <a:buSzPts val="675"/>
              <a:buNone/>
              <a:defRPr sz="675"/>
            </a:lvl5pPr>
            <a:lvl6pPr indent="-228600" lvl="5" marL="2743200" algn="l">
              <a:spcBef>
                <a:spcPts val="750"/>
              </a:spcBef>
              <a:spcAft>
                <a:spcPts val="0"/>
              </a:spcAft>
              <a:buSzPts val="675"/>
              <a:buNone/>
              <a:defRPr sz="675"/>
            </a:lvl6pPr>
            <a:lvl7pPr indent="-228600" lvl="6" marL="3200400" algn="l">
              <a:spcBef>
                <a:spcPts val="750"/>
              </a:spcBef>
              <a:spcAft>
                <a:spcPts val="0"/>
              </a:spcAft>
              <a:buSzPts val="675"/>
              <a:buNone/>
              <a:defRPr sz="675"/>
            </a:lvl7pPr>
            <a:lvl8pPr indent="-228600" lvl="7" marL="3657600" algn="l">
              <a:spcBef>
                <a:spcPts val="750"/>
              </a:spcBef>
              <a:spcAft>
                <a:spcPts val="0"/>
              </a:spcAft>
              <a:buSzPts val="675"/>
              <a:buNone/>
              <a:defRPr sz="675"/>
            </a:lvl8pPr>
            <a:lvl9pPr indent="-228600" lvl="8" marL="4114800" algn="l">
              <a:spcBef>
                <a:spcPts val="750"/>
              </a:spcBef>
              <a:spcAft>
                <a:spcPts val="750"/>
              </a:spcAft>
              <a:buSzPts val="675"/>
              <a:buNone/>
              <a:defRPr sz="675"/>
            </a:lvl9pPr>
          </a:lstStyle>
          <a:p/>
        </p:txBody>
      </p:sp>
      <p:sp>
        <p:nvSpPr>
          <p:cNvPr id="60" name="Google Shape;60;p78"/>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pic>
        <p:nvPicPr>
          <p:cNvPr descr="Celestia-R1---OverlayContentHD.png" id="15" name="Google Shape;15;p70"/>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6" name="Google Shape;16;p70"/>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70"/>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8" name="Google Shape;18;p70"/>
          <p:cNvSpPr txBox="1"/>
          <p:nvPr>
            <p:ph idx="11" type="ftr"/>
          </p:nvPr>
        </p:nvSpPr>
        <p:spPr>
          <a:xfrm>
            <a:off x="0" y="485301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pic>
        <p:nvPicPr>
          <p:cNvPr descr="Celestia-R1---OverlayContentHD.png" id="20" name="Google Shape;20;p71"/>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21" name="Google Shape;21;p71"/>
          <p:cNvSpPr txBox="1"/>
          <p:nvPr>
            <p:ph type="title"/>
          </p:nvPr>
        </p:nvSpPr>
        <p:spPr>
          <a:xfrm>
            <a:off x="514351" y="6930"/>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71"/>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72"/>
          <p:cNvSpPr txBox="1"/>
          <p:nvPr>
            <p:ph type="title"/>
          </p:nvPr>
        </p:nvSpPr>
        <p:spPr>
          <a:xfrm>
            <a:off x="311700" y="8609"/>
            <a:ext cx="8520600" cy="5727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chemeClr val="lt1"/>
              </a:buClr>
              <a:buSzPts val="2800"/>
              <a:buFont typeface="Calibri"/>
              <a:buNone/>
              <a:defRPr/>
            </a:lvl1pPr>
            <a:lvl2pPr lvl="1" algn="l">
              <a:spcBef>
                <a:spcPts val="0"/>
              </a:spcBef>
              <a:spcAft>
                <a:spcPts val="0"/>
              </a:spcAft>
              <a:buClr>
                <a:schemeClr val="lt2"/>
              </a:buClr>
              <a:buSzPts val="2800"/>
              <a:buNone/>
              <a:defRPr/>
            </a:lvl2pPr>
            <a:lvl3pPr lvl="2" algn="l">
              <a:spcBef>
                <a:spcPts val="0"/>
              </a:spcBef>
              <a:spcAft>
                <a:spcPts val="0"/>
              </a:spcAft>
              <a:buClr>
                <a:schemeClr val="lt2"/>
              </a:buClr>
              <a:buSzPts val="2800"/>
              <a:buNone/>
              <a:defRPr/>
            </a:lvl3pPr>
            <a:lvl4pPr lvl="3" algn="l">
              <a:spcBef>
                <a:spcPts val="0"/>
              </a:spcBef>
              <a:spcAft>
                <a:spcPts val="0"/>
              </a:spcAft>
              <a:buClr>
                <a:schemeClr val="lt2"/>
              </a:buClr>
              <a:buSzPts val="2800"/>
              <a:buNone/>
              <a:defRPr/>
            </a:lvl4pPr>
            <a:lvl5pPr lvl="4" algn="l">
              <a:spcBef>
                <a:spcPts val="0"/>
              </a:spcBef>
              <a:spcAft>
                <a:spcPts val="0"/>
              </a:spcAft>
              <a:buClr>
                <a:schemeClr val="lt2"/>
              </a:buClr>
              <a:buSzPts val="2800"/>
              <a:buNone/>
              <a:defRPr/>
            </a:lvl5pPr>
            <a:lvl6pPr lvl="5" algn="l">
              <a:spcBef>
                <a:spcPts val="0"/>
              </a:spcBef>
              <a:spcAft>
                <a:spcPts val="0"/>
              </a:spcAft>
              <a:buClr>
                <a:schemeClr val="lt2"/>
              </a:buClr>
              <a:buSzPts val="2800"/>
              <a:buNone/>
              <a:defRPr/>
            </a:lvl6pPr>
            <a:lvl7pPr lvl="6" algn="l">
              <a:spcBef>
                <a:spcPts val="0"/>
              </a:spcBef>
              <a:spcAft>
                <a:spcPts val="0"/>
              </a:spcAft>
              <a:buClr>
                <a:schemeClr val="lt2"/>
              </a:buClr>
              <a:buSzPts val="2800"/>
              <a:buNone/>
              <a:defRPr/>
            </a:lvl7pPr>
            <a:lvl8pPr lvl="7" algn="l">
              <a:spcBef>
                <a:spcPts val="0"/>
              </a:spcBef>
              <a:spcAft>
                <a:spcPts val="0"/>
              </a:spcAft>
              <a:buClr>
                <a:schemeClr val="lt2"/>
              </a:buClr>
              <a:buSzPts val="2800"/>
              <a:buNone/>
              <a:defRPr/>
            </a:lvl8pPr>
            <a:lvl9pPr lvl="8" algn="l">
              <a:spcBef>
                <a:spcPts val="0"/>
              </a:spcBef>
              <a:spcAft>
                <a:spcPts val="0"/>
              </a:spcAft>
              <a:buClr>
                <a:schemeClr val="lt2"/>
              </a:buClr>
              <a:buSzPts val="2800"/>
              <a:buNone/>
              <a:defRPr/>
            </a:lvl9pPr>
          </a:lstStyle>
          <a:p/>
        </p:txBody>
      </p:sp>
      <p:sp>
        <p:nvSpPr>
          <p:cNvPr id="25" name="Google Shape;25;p7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spcBef>
                <a:spcPts val="1600"/>
              </a:spcBef>
              <a:spcAft>
                <a:spcPts val="0"/>
              </a:spcAft>
              <a:buSzPts val="1400"/>
              <a:buChar char="■"/>
              <a:defRPr/>
            </a:lvl6pPr>
            <a:lvl7pPr indent="-317500" lvl="6" marL="3200400" algn="l">
              <a:spcBef>
                <a:spcPts val="1600"/>
              </a:spcBef>
              <a:spcAft>
                <a:spcPts val="0"/>
              </a:spcAft>
              <a:buSzPts val="1400"/>
              <a:buChar char="●"/>
              <a:defRPr/>
            </a:lvl7pPr>
            <a:lvl8pPr indent="-317500" lvl="7" marL="3657600" algn="l">
              <a:spcBef>
                <a:spcPts val="1600"/>
              </a:spcBef>
              <a:spcAft>
                <a:spcPts val="0"/>
              </a:spcAft>
              <a:buSzPts val="1400"/>
              <a:buChar char="○"/>
              <a:defRPr/>
            </a:lvl8pPr>
            <a:lvl9pPr indent="-317500" lvl="8" marL="4114800" algn="l">
              <a:spcBef>
                <a:spcPts val="1600"/>
              </a:spcBef>
              <a:spcAft>
                <a:spcPts val="1600"/>
              </a:spcAft>
              <a:buSzPts val="1400"/>
              <a:buChar char="■"/>
              <a:defRPr/>
            </a:lvl9pPr>
          </a:lstStyle>
          <a:p/>
        </p:txBody>
      </p:sp>
      <p:sp>
        <p:nvSpPr>
          <p:cNvPr id="26" name="Google Shape;26;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1pPr>
            <a:lvl2pPr indent="0" lvl="1"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2pPr>
            <a:lvl3pPr indent="0" lvl="2"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3pPr>
            <a:lvl4pPr indent="0" lvl="3"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4pPr>
            <a:lvl5pPr indent="0" lvl="4"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5pPr>
            <a:lvl6pPr indent="0" lvl="5"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6pPr>
            <a:lvl7pPr indent="0" lvl="6"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7pPr>
            <a:lvl8pPr indent="0" lvl="7"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8pPr>
            <a:lvl9pPr indent="0" lvl="8"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72"/>
          <p:cNvSpPr txBox="1"/>
          <p:nvPr>
            <p:ph idx="11" type="ftr"/>
          </p:nvPr>
        </p:nvSpPr>
        <p:spPr>
          <a:xfrm>
            <a:off x="0" y="4860131"/>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pic>
        <p:nvPicPr>
          <p:cNvPr descr="Celestia-R1---OverlayContentHD.png" id="29" name="Google Shape;29;p73"/>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30" name="Google Shape;30;p73"/>
          <p:cNvSpPr txBox="1"/>
          <p:nvPr>
            <p:ph type="title"/>
          </p:nvPr>
        </p:nvSpPr>
        <p:spPr>
          <a:xfrm>
            <a:off x="514351" y="2481436"/>
            <a:ext cx="7598570" cy="110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000"/>
              <a:buFont typeface="Calibri"/>
              <a:buNone/>
              <a:defRPr b="0" sz="3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73"/>
          <p:cNvSpPr txBox="1"/>
          <p:nvPr>
            <p:ph idx="1" type="body"/>
          </p:nvPr>
        </p:nvSpPr>
        <p:spPr>
          <a:xfrm>
            <a:off x="514349" y="3583036"/>
            <a:ext cx="7598571" cy="6453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500"/>
              <a:buNone/>
              <a:defRPr sz="1500" cap="none">
                <a:solidFill>
                  <a:schemeClr val="lt1"/>
                </a:solidFill>
              </a:defRPr>
            </a:lvl1pPr>
            <a:lvl2pPr indent="-228600" lvl="1" marL="914400" algn="l">
              <a:spcBef>
                <a:spcPts val="750"/>
              </a:spcBef>
              <a:spcAft>
                <a:spcPts val="0"/>
              </a:spcAft>
              <a:buSzPts val="1350"/>
              <a:buNone/>
              <a:defRPr sz="1350">
                <a:solidFill>
                  <a:schemeClr val="lt1"/>
                </a:solidFill>
              </a:defRPr>
            </a:lvl2pPr>
            <a:lvl3pPr indent="-228600" lvl="2" marL="1371600" algn="l">
              <a:spcBef>
                <a:spcPts val="750"/>
              </a:spcBef>
              <a:spcAft>
                <a:spcPts val="0"/>
              </a:spcAft>
              <a:buSzPts val="1200"/>
              <a:buNone/>
              <a:defRPr sz="1200">
                <a:solidFill>
                  <a:schemeClr val="lt1"/>
                </a:solidFill>
              </a:defRPr>
            </a:lvl3pPr>
            <a:lvl4pPr indent="-228600" lvl="3" marL="1828800" algn="l">
              <a:spcBef>
                <a:spcPts val="750"/>
              </a:spcBef>
              <a:spcAft>
                <a:spcPts val="0"/>
              </a:spcAft>
              <a:buSzPts val="1050"/>
              <a:buNone/>
              <a:defRPr sz="1050">
                <a:solidFill>
                  <a:schemeClr val="lt1"/>
                </a:solidFill>
              </a:defRPr>
            </a:lvl4pPr>
            <a:lvl5pPr indent="-228600" lvl="4" marL="2286000" algn="l">
              <a:spcBef>
                <a:spcPts val="750"/>
              </a:spcBef>
              <a:spcAft>
                <a:spcPts val="0"/>
              </a:spcAft>
              <a:buSzPts val="1050"/>
              <a:buNone/>
              <a:defRPr sz="1050">
                <a:solidFill>
                  <a:schemeClr val="lt1"/>
                </a:solidFill>
              </a:defRPr>
            </a:lvl5pPr>
            <a:lvl6pPr indent="-228600" lvl="5" marL="2743200" algn="l">
              <a:spcBef>
                <a:spcPts val="750"/>
              </a:spcBef>
              <a:spcAft>
                <a:spcPts val="0"/>
              </a:spcAft>
              <a:buSzPts val="1050"/>
              <a:buNone/>
              <a:defRPr sz="1050">
                <a:solidFill>
                  <a:schemeClr val="lt1"/>
                </a:solidFill>
              </a:defRPr>
            </a:lvl6pPr>
            <a:lvl7pPr indent="-228600" lvl="6" marL="3200400" algn="l">
              <a:spcBef>
                <a:spcPts val="750"/>
              </a:spcBef>
              <a:spcAft>
                <a:spcPts val="0"/>
              </a:spcAft>
              <a:buSzPts val="1050"/>
              <a:buNone/>
              <a:defRPr sz="1050">
                <a:solidFill>
                  <a:schemeClr val="lt1"/>
                </a:solidFill>
              </a:defRPr>
            </a:lvl7pPr>
            <a:lvl8pPr indent="-228600" lvl="7" marL="3657600" algn="l">
              <a:spcBef>
                <a:spcPts val="750"/>
              </a:spcBef>
              <a:spcAft>
                <a:spcPts val="0"/>
              </a:spcAft>
              <a:buSzPts val="1050"/>
              <a:buNone/>
              <a:defRPr sz="1050">
                <a:solidFill>
                  <a:schemeClr val="lt1"/>
                </a:solidFill>
              </a:defRPr>
            </a:lvl8pPr>
            <a:lvl9pPr indent="-228600" lvl="8" marL="4114800" algn="l">
              <a:spcBef>
                <a:spcPts val="750"/>
              </a:spcBef>
              <a:spcAft>
                <a:spcPts val="750"/>
              </a:spcAft>
              <a:buSzPts val="1050"/>
              <a:buNone/>
              <a:defRPr sz="1050">
                <a:solidFill>
                  <a:schemeClr val="lt1"/>
                </a:solidFill>
              </a:defRPr>
            </a:lvl9pPr>
          </a:lstStyle>
          <a:p/>
        </p:txBody>
      </p:sp>
      <p:sp>
        <p:nvSpPr>
          <p:cNvPr id="32" name="Google Shape;32;p73"/>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pic>
        <p:nvPicPr>
          <p:cNvPr descr="Celestia-R1---OverlayContentHD.png" id="34" name="Google Shape;34;p74"/>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35" name="Google Shape;35;p74"/>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pic>
        <p:nvPicPr>
          <p:cNvPr descr="Celestia-R1---OverlayContentHD.png" id="37" name="Google Shape;37;p75"/>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38" name="Google Shape;38;p75"/>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5"/>
          <p:cNvSpPr txBox="1"/>
          <p:nvPr>
            <p:ph idx="1" type="body"/>
          </p:nvPr>
        </p:nvSpPr>
        <p:spPr>
          <a:xfrm>
            <a:off x="514351" y="1606550"/>
            <a:ext cx="3746501" cy="2736851"/>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40" name="Google Shape;40;p75"/>
          <p:cNvSpPr txBox="1"/>
          <p:nvPr>
            <p:ph idx="2" type="body"/>
          </p:nvPr>
        </p:nvSpPr>
        <p:spPr>
          <a:xfrm>
            <a:off x="4366421" y="1606551"/>
            <a:ext cx="3746499" cy="273685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41" name="Google Shape;41;p75"/>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76"/>
          <p:cNvSpPr txBox="1"/>
          <p:nvPr>
            <p:ph type="title"/>
          </p:nvPr>
        </p:nvSpPr>
        <p:spPr>
          <a:xfrm>
            <a:off x="514351" y="6934"/>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27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6"/>
          <p:cNvSpPr txBox="1"/>
          <p:nvPr>
            <p:ph idx="1" type="body"/>
          </p:nvPr>
        </p:nvSpPr>
        <p:spPr>
          <a:xfrm>
            <a:off x="730252" y="1663700"/>
            <a:ext cx="3531791" cy="43219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100"/>
              <a:buNone/>
              <a:defRPr b="0" sz="2100"/>
            </a:lvl1pPr>
            <a:lvl2pPr indent="-228600" lvl="1" marL="914400" algn="l">
              <a:spcBef>
                <a:spcPts val="750"/>
              </a:spcBef>
              <a:spcAft>
                <a:spcPts val="0"/>
              </a:spcAft>
              <a:buSzPts val="1500"/>
              <a:buNone/>
              <a:defRPr b="1" sz="1500"/>
            </a:lvl2pPr>
            <a:lvl3pPr indent="-228600" lvl="2" marL="1371600" algn="l">
              <a:spcBef>
                <a:spcPts val="750"/>
              </a:spcBef>
              <a:spcAft>
                <a:spcPts val="0"/>
              </a:spcAft>
              <a:buSzPts val="1350"/>
              <a:buNone/>
              <a:defRPr b="1" sz="1350"/>
            </a:lvl3pPr>
            <a:lvl4pPr indent="-228600" lvl="3" marL="1828800" algn="l">
              <a:spcBef>
                <a:spcPts val="750"/>
              </a:spcBef>
              <a:spcAft>
                <a:spcPts val="0"/>
              </a:spcAft>
              <a:buSzPts val="1200"/>
              <a:buNone/>
              <a:defRPr b="1" sz="1200"/>
            </a:lvl4pPr>
            <a:lvl5pPr indent="-228600" lvl="4" marL="2286000" algn="l">
              <a:spcBef>
                <a:spcPts val="750"/>
              </a:spcBef>
              <a:spcAft>
                <a:spcPts val="0"/>
              </a:spcAft>
              <a:buSzPts val="1200"/>
              <a:buNone/>
              <a:defRPr b="1" sz="1200"/>
            </a:lvl5pPr>
            <a:lvl6pPr indent="-228600" lvl="5" marL="2743200" algn="l">
              <a:spcBef>
                <a:spcPts val="750"/>
              </a:spcBef>
              <a:spcAft>
                <a:spcPts val="0"/>
              </a:spcAft>
              <a:buSzPts val="1200"/>
              <a:buNone/>
              <a:defRPr b="1" sz="1200"/>
            </a:lvl6pPr>
            <a:lvl7pPr indent="-228600" lvl="6" marL="3200400" algn="l">
              <a:spcBef>
                <a:spcPts val="750"/>
              </a:spcBef>
              <a:spcAft>
                <a:spcPts val="0"/>
              </a:spcAft>
              <a:buSzPts val="1200"/>
              <a:buNone/>
              <a:defRPr b="1" sz="1200"/>
            </a:lvl7pPr>
            <a:lvl8pPr indent="-228600" lvl="7" marL="3657600" algn="l">
              <a:spcBef>
                <a:spcPts val="750"/>
              </a:spcBef>
              <a:spcAft>
                <a:spcPts val="0"/>
              </a:spcAft>
              <a:buSzPts val="1200"/>
              <a:buNone/>
              <a:defRPr b="1" sz="1200"/>
            </a:lvl8pPr>
            <a:lvl9pPr indent="-228600" lvl="8" marL="4114800" algn="l">
              <a:spcBef>
                <a:spcPts val="750"/>
              </a:spcBef>
              <a:spcAft>
                <a:spcPts val="750"/>
              </a:spcAft>
              <a:buSzPts val="1200"/>
              <a:buNone/>
              <a:defRPr b="1" sz="1200"/>
            </a:lvl9pPr>
          </a:lstStyle>
          <a:p/>
        </p:txBody>
      </p:sp>
      <p:sp>
        <p:nvSpPr>
          <p:cNvPr id="45" name="Google Shape;45;p76"/>
          <p:cNvSpPr txBox="1"/>
          <p:nvPr>
            <p:ph idx="2" type="body"/>
          </p:nvPr>
        </p:nvSpPr>
        <p:spPr>
          <a:xfrm>
            <a:off x="514351" y="2152651"/>
            <a:ext cx="3747692" cy="2190749"/>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46" name="Google Shape;46;p76"/>
          <p:cNvSpPr txBox="1"/>
          <p:nvPr>
            <p:ph idx="3" type="body"/>
          </p:nvPr>
        </p:nvSpPr>
        <p:spPr>
          <a:xfrm>
            <a:off x="4572003" y="1670050"/>
            <a:ext cx="3542110" cy="43219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100"/>
              <a:buNone/>
              <a:defRPr b="0" sz="2100"/>
            </a:lvl1pPr>
            <a:lvl2pPr indent="-228600" lvl="1" marL="914400" algn="l">
              <a:spcBef>
                <a:spcPts val="750"/>
              </a:spcBef>
              <a:spcAft>
                <a:spcPts val="0"/>
              </a:spcAft>
              <a:buSzPts val="1500"/>
              <a:buNone/>
              <a:defRPr b="1" sz="1500"/>
            </a:lvl2pPr>
            <a:lvl3pPr indent="-228600" lvl="2" marL="1371600" algn="l">
              <a:spcBef>
                <a:spcPts val="750"/>
              </a:spcBef>
              <a:spcAft>
                <a:spcPts val="0"/>
              </a:spcAft>
              <a:buSzPts val="1350"/>
              <a:buNone/>
              <a:defRPr b="1" sz="1350"/>
            </a:lvl3pPr>
            <a:lvl4pPr indent="-228600" lvl="3" marL="1828800" algn="l">
              <a:spcBef>
                <a:spcPts val="750"/>
              </a:spcBef>
              <a:spcAft>
                <a:spcPts val="0"/>
              </a:spcAft>
              <a:buSzPts val="1200"/>
              <a:buNone/>
              <a:defRPr b="1" sz="1200"/>
            </a:lvl4pPr>
            <a:lvl5pPr indent="-228600" lvl="4" marL="2286000" algn="l">
              <a:spcBef>
                <a:spcPts val="750"/>
              </a:spcBef>
              <a:spcAft>
                <a:spcPts val="0"/>
              </a:spcAft>
              <a:buSzPts val="1200"/>
              <a:buNone/>
              <a:defRPr b="1" sz="1200"/>
            </a:lvl5pPr>
            <a:lvl6pPr indent="-228600" lvl="5" marL="2743200" algn="l">
              <a:spcBef>
                <a:spcPts val="750"/>
              </a:spcBef>
              <a:spcAft>
                <a:spcPts val="0"/>
              </a:spcAft>
              <a:buSzPts val="1200"/>
              <a:buNone/>
              <a:defRPr b="1" sz="1200"/>
            </a:lvl6pPr>
            <a:lvl7pPr indent="-228600" lvl="6" marL="3200400" algn="l">
              <a:spcBef>
                <a:spcPts val="750"/>
              </a:spcBef>
              <a:spcAft>
                <a:spcPts val="0"/>
              </a:spcAft>
              <a:buSzPts val="1200"/>
              <a:buNone/>
              <a:defRPr b="1" sz="1200"/>
            </a:lvl7pPr>
            <a:lvl8pPr indent="-228600" lvl="7" marL="3657600" algn="l">
              <a:spcBef>
                <a:spcPts val="750"/>
              </a:spcBef>
              <a:spcAft>
                <a:spcPts val="0"/>
              </a:spcAft>
              <a:buSzPts val="1200"/>
              <a:buNone/>
              <a:defRPr b="1" sz="1200"/>
            </a:lvl8pPr>
            <a:lvl9pPr indent="-228600" lvl="8" marL="4114800" algn="l">
              <a:spcBef>
                <a:spcPts val="750"/>
              </a:spcBef>
              <a:spcAft>
                <a:spcPts val="750"/>
              </a:spcAft>
              <a:buSzPts val="1200"/>
              <a:buNone/>
              <a:defRPr b="1" sz="1200"/>
            </a:lvl9pPr>
          </a:lstStyle>
          <a:p/>
        </p:txBody>
      </p:sp>
      <p:sp>
        <p:nvSpPr>
          <p:cNvPr id="47" name="Google Shape;47;p76"/>
          <p:cNvSpPr txBox="1"/>
          <p:nvPr>
            <p:ph idx="4" type="body"/>
          </p:nvPr>
        </p:nvSpPr>
        <p:spPr>
          <a:xfrm>
            <a:off x="4367612" y="2152651"/>
            <a:ext cx="3746501" cy="2190749"/>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48" name="Google Shape;48;p76"/>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 name="Shape 49"/>
        <p:cNvGrpSpPr/>
        <p:nvPr/>
      </p:nvGrpSpPr>
      <p:grpSpPr>
        <a:xfrm>
          <a:off x="0" y="0"/>
          <a:ext cx="0" cy="0"/>
          <a:chOff x="0" y="0"/>
          <a:chExt cx="0" cy="0"/>
        </a:xfrm>
      </p:grpSpPr>
      <p:pic>
        <p:nvPicPr>
          <p:cNvPr descr="Celestia-R1---OverlayContentHD.png" id="50" name="Google Shape;50;p77"/>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51" name="Google Shape;51;p77"/>
          <p:cNvSpPr txBox="1"/>
          <p:nvPr>
            <p:ph type="title"/>
          </p:nvPr>
        </p:nvSpPr>
        <p:spPr>
          <a:xfrm>
            <a:off x="514350" y="1555750"/>
            <a:ext cx="2760664"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Font typeface="Calibri"/>
              <a:buNone/>
              <a:defRPr b="0"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7"/>
          <p:cNvSpPr txBox="1"/>
          <p:nvPr>
            <p:ph idx="1" type="body"/>
          </p:nvPr>
        </p:nvSpPr>
        <p:spPr>
          <a:xfrm>
            <a:off x="3486151" y="457201"/>
            <a:ext cx="4626770" cy="388620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53" name="Google Shape;53;p77"/>
          <p:cNvSpPr txBox="1"/>
          <p:nvPr>
            <p:ph idx="2" type="body"/>
          </p:nvPr>
        </p:nvSpPr>
        <p:spPr>
          <a:xfrm>
            <a:off x="514350" y="2584450"/>
            <a:ext cx="2760664"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200"/>
              <a:buNone/>
              <a:defRPr sz="1200"/>
            </a:lvl1pPr>
            <a:lvl2pPr indent="-228600" lvl="1" marL="914400" algn="l">
              <a:spcBef>
                <a:spcPts val="750"/>
              </a:spcBef>
              <a:spcAft>
                <a:spcPts val="0"/>
              </a:spcAft>
              <a:buSzPts val="900"/>
              <a:buNone/>
              <a:defRPr sz="900"/>
            </a:lvl2pPr>
            <a:lvl3pPr indent="-228600" lvl="2" marL="1371600" algn="l">
              <a:spcBef>
                <a:spcPts val="750"/>
              </a:spcBef>
              <a:spcAft>
                <a:spcPts val="0"/>
              </a:spcAft>
              <a:buSzPts val="750"/>
              <a:buNone/>
              <a:defRPr sz="750"/>
            </a:lvl3pPr>
            <a:lvl4pPr indent="-228600" lvl="3" marL="1828800" algn="l">
              <a:spcBef>
                <a:spcPts val="750"/>
              </a:spcBef>
              <a:spcAft>
                <a:spcPts val="0"/>
              </a:spcAft>
              <a:buSzPts val="675"/>
              <a:buNone/>
              <a:defRPr sz="675"/>
            </a:lvl4pPr>
            <a:lvl5pPr indent="-228600" lvl="4" marL="2286000" algn="l">
              <a:spcBef>
                <a:spcPts val="750"/>
              </a:spcBef>
              <a:spcAft>
                <a:spcPts val="0"/>
              </a:spcAft>
              <a:buSzPts val="675"/>
              <a:buNone/>
              <a:defRPr sz="675"/>
            </a:lvl5pPr>
            <a:lvl6pPr indent="-228600" lvl="5" marL="2743200" algn="l">
              <a:spcBef>
                <a:spcPts val="750"/>
              </a:spcBef>
              <a:spcAft>
                <a:spcPts val="0"/>
              </a:spcAft>
              <a:buSzPts val="675"/>
              <a:buNone/>
              <a:defRPr sz="675"/>
            </a:lvl6pPr>
            <a:lvl7pPr indent="-228600" lvl="6" marL="3200400" algn="l">
              <a:spcBef>
                <a:spcPts val="750"/>
              </a:spcBef>
              <a:spcAft>
                <a:spcPts val="0"/>
              </a:spcAft>
              <a:buSzPts val="675"/>
              <a:buNone/>
              <a:defRPr sz="675"/>
            </a:lvl7pPr>
            <a:lvl8pPr indent="-228600" lvl="7" marL="3657600" algn="l">
              <a:spcBef>
                <a:spcPts val="750"/>
              </a:spcBef>
              <a:spcAft>
                <a:spcPts val="0"/>
              </a:spcAft>
              <a:buSzPts val="675"/>
              <a:buNone/>
              <a:defRPr sz="675"/>
            </a:lvl8pPr>
            <a:lvl9pPr indent="-228600" lvl="8" marL="4114800" algn="l">
              <a:spcBef>
                <a:spcPts val="750"/>
              </a:spcBef>
              <a:spcAft>
                <a:spcPts val="750"/>
              </a:spcAft>
              <a:buSzPts val="675"/>
              <a:buNone/>
              <a:defRPr sz="675"/>
            </a:lvl9pPr>
          </a:lstStyle>
          <a:p/>
        </p:txBody>
      </p:sp>
      <p:sp>
        <p:nvSpPr>
          <p:cNvPr id="54" name="Google Shape;54;p77"/>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68"/>
          <p:cNvSpPr txBox="1"/>
          <p:nvPr>
            <p:ph type="title"/>
          </p:nvPr>
        </p:nvSpPr>
        <p:spPr>
          <a:xfrm>
            <a:off x="514351" y="457201"/>
            <a:ext cx="7598569" cy="10922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7" name="Google Shape;7;p68"/>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lvl1pPr indent="-314325" lvl="0" marL="457200" marR="0" rtl="0" algn="l">
              <a:spcBef>
                <a:spcPts val="0"/>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1pPr>
            <a:lvl2pPr indent="-304800" lvl="1" marL="914400" marR="0" rtl="0" algn="l">
              <a:spcBef>
                <a:spcPts val="75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2pPr>
            <a:lvl3pPr indent="-295275" lvl="2" marL="1371600" marR="0" rtl="0" algn="l">
              <a:spcBef>
                <a:spcPts val="750"/>
              </a:spcBef>
              <a:spcAft>
                <a:spcPts val="0"/>
              </a:spcAft>
              <a:buClr>
                <a:schemeClr val="lt1"/>
              </a:buClr>
              <a:buSzPts val="1050"/>
              <a:buFont typeface="Arial"/>
              <a:buChar char="•"/>
              <a:defRPr b="0" i="0" sz="1050" u="none" cap="none" strike="noStrike">
                <a:solidFill>
                  <a:schemeClr val="lt1"/>
                </a:solidFill>
                <a:latin typeface="Calibri"/>
                <a:ea typeface="Calibri"/>
                <a:cs typeface="Calibri"/>
                <a:sym typeface="Calibri"/>
              </a:defRPr>
            </a:lvl3pPr>
            <a:lvl4pPr indent="-285750" lvl="3" marL="18288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4pPr>
            <a:lvl5pPr indent="-285750" lvl="4" marL="22860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5pPr>
            <a:lvl6pPr indent="-285750" lvl="5" marL="27432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6pPr>
            <a:lvl7pPr indent="-285750" lvl="6" marL="32004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7pPr>
            <a:lvl8pPr indent="-285750" lvl="7" marL="36576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8pPr>
            <a:lvl9pPr indent="-285750" lvl="8" marL="4114800" marR="0" rtl="0" algn="l">
              <a:spcBef>
                <a:spcPts val="750"/>
              </a:spcBef>
              <a:spcAft>
                <a:spcPts val="750"/>
              </a:spcAft>
              <a:buClr>
                <a:schemeClr val="lt1"/>
              </a:buClr>
              <a:buSzPts val="900"/>
              <a:buFont typeface="Arial"/>
              <a:buChar char="•"/>
              <a:defRPr b="0" i="0" sz="900" u="none" cap="none" strike="noStrike">
                <a:solidFill>
                  <a:schemeClr val="lt1"/>
                </a:solidFill>
                <a:latin typeface="Calibri"/>
                <a:ea typeface="Calibri"/>
                <a:cs typeface="Calibri"/>
                <a:sym typeface="Calibri"/>
              </a:defRPr>
            </a:lvl9pPr>
          </a:lstStyle>
          <a:p/>
        </p:txBody>
      </p:sp>
      <p:sp>
        <p:nvSpPr>
          <p:cNvPr id="8" name="Google Shape;8;p68"/>
          <p:cNvSpPr txBox="1"/>
          <p:nvPr>
            <p:ph idx="11" type="ftr"/>
          </p:nvPr>
        </p:nvSpPr>
        <p:spPr>
          <a:xfrm>
            <a:off x="514351" y="4784974"/>
            <a:ext cx="5870744" cy="283369"/>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75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image" Target="../media/image10.png"/><Relationship Id="rId11" Type="http://schemas.openxmlformats.org/officeDocument/2006/relationships/image" Target="../media/image18.png"/><Relationship Id="rId10" Type="http://schemas.openxmlformats.org/officeDocument/2006/relationships/image" Target="../media/image5.png"/><Relationship Id="rId9"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41.jpg"/><Relationship Id="rId6" Type="http://schemas.openxmlformats.org/officeDocument/2006/relationships/image" Target="../media/image40.jpg"/><Relationship Id="rId7" Type="http://schemas.openxmlformats.org/officeDocument/2006/relationships/image" Target="../media/image32.png"/><Relationship Id="rId8"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21.jpg"/><Relationship Id="rId11" Type="http://schemas.openxmlformats.org/officeDocument/2006/relationships/image" Target="../media/image25.png"/><Relationship Id="rId10" Type="http://schemas.openxmlformats.org/officeDocument/2006/relationships/image" Target="../media/image16.jpg"/><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4.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jpg"/><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8.png"/><Relationship Id="rId4" Type="http://schemas.openxmlformats.org/officeDocument/2006/relationships/image" Target="../media/image65.png"/><Relationship Id="rId5"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21.jpg"/><Relationship Id="rId11" Type="http://schemas.openxmlformats.org/officeDocument/2006/relationships/image" Target="../media/image58.gif"/><Relationship Id="rId10" Type="http://schemas.openxmlformats.org/officeDocument/2006/relationships/image" Target="../media/image16.jpg"/><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3.jpg"/><Relationship Id="rId7" Type="http://schemas.openxmlformats.org/officeDocument/2006/relationships/image" Target="../media/image9.png"/><Relationship Id="rId8"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61.jpg"/><Relationship Id="rId4" Type="http://schemas.openxmlformats.org/officeDocument/2006/relationships/image" Target="../media/image39.png"/><Relationship Id="rId5"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7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7.jpg"/><Relationship Id="rId4" Type="http://schemas.openxmlformats.org/officeDocument/2006/relationships/image" Target="../media/image74.jpg"/><Relationship Id="rId5" Type="http://schemas.openxmlformats.org/officeDocument/2006/relationships/image" Target="../media/image7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0.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1.jpg"/><Relationship Id="rId4" Type="http://schemas.openxmlformats.org/officeDocument/2006/relationships/image" Target="../media/image40.jpg"/><Relationship Id="rId5" Type="http://schemas.openxmlformats.org/officeDocument/2006/relationships/image" Target="../media/image42.jpg"/><Relationship Id="rId6"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41.jpg"/><Relationship Id="rId4" Type="http://schemas.openxmlformats.org/officeDocument/2006/relationships/image" Target="../media/image40.jpg"/><Relationship Id="rId5" Type="http://schemas.openxmlformats.org/officeDocument/2006/relationships/image" Target="../media/image42.jpg"/><Relationship Id="rId6"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59.jpg"/><Relationship Id="rId4" Type="http://schemas.openxmlformats.org/officeDocument/2006/relationships/image" Target="../media/image64.jpg"/><Relationship Id="rId5" Type="http://schemas.openxmlformats.org/officeDocument/2006/relationships/image" Target="../media/image72.jpg"/><Relationship Id="rId6" Type="http://schemas.openxmlformats.org/officeDocument/2006/relationships/image" Target="../media/image6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www.usability.gov/how-to-and-tools/methods/prototyping.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59.jpg"/><Relationship Id="rId4" Type="http://schemas.openxmlformats.org/officeDocument/2006/relationships/image" Target="../media/image64.jpg"/><Relationship Id="rId5" Type="http://schemas.openxmlformats.org/officeDocument/2006/relationships/image" Target="../media/image72.jpg"/><Relationship Id="rId6" Type="http://schemas.openxmlformats.org/officeDocument/2006/relationships/image" Target="../media/image6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59.jpg"/><Relationship Id="rId4" Type="http://schemas.openxmlformats.org/officeDocument/2006/relationships/image" Target="../media/image64.jpg"/><Relationship Id="rId5" Type="http://schemas.openxmlformats.org/officeDocument/2006/relationships/image" Target="../media/image72.jpg"/><Relationship Id="rId6" Type="http://schemas.openxmlformats.org/officeDocument/2006/relationships/image" Target="../media/image6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jpg"/><Relationship Id="rId4" Type="http://schemas.openxmlformats.org/officeDocument/2006/relationships/image" Target="../media/image49.jpg"/><Relationship Id="rId5" Type="http://schemas.openxmlformats.org/officeDocument/2006/relationships/image" Target="../media/image35.jpg"/><Relationship Id="rId6" Type="http://schemas.openxmlformats.org/officeDocument/2006/relationships/image" Target="../media/image37.jpg"/><Relationship Id="rId7"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p:nvPr/>
        </p:nvSpPr>
        <p:spPr>
          <a:xfrm>
            <a:off x="1479777" y="2592324"/>
            <a:ext cx="3263293" cy="1110414"/>
          </a:xfrm>
          <a:prstGeom prst="cloudCallout">
            <a:avLst>
              <a:gd fmla="val -49459" name="adj1"/>
              <a:gd fmla="val 57168" name="adj2"/>
            </a:avLst>
          </a:prstGeom>
          <a:solidFill>
            <a:srgbClr val="D9EF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50" u="none" cap="none" strike="noStrike">
              <a:solidFill>
                <a:schemeClr val="lt1"/>
              </a:solidFill>
              <a:latin typeface="Calibri"/>
              <a:ea typeface="Calibri"/>
              <a:cs typeface="Calibri"/>
              <a:sym typeface="Calibri"/>
            </a:endParaRPr>
          </a:p>
        </p:txBody>
      </p:sp>
      <p:sp>
        <p:nvSpPr>
          <p:cNvPr id="67" name="Google Shape;67;p1"/>
          <p:cNvSpPr txBox="1"/>
          <p:nvPr>
            <p:ph type="ctrTitle"/>
          </p:nvPr>
        </p:nvSpPr>
        <p:spPr>
          <a:xfrm>
            <a:off x="1308707" y="127743"/>
            <a:ext cx="6565037" cy="2286177"/>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lt1"/>
              </a:buClr>
              <a:buSzPts val="4050"/>
              <a:buFont typeface="Calibri"/>
              <a:buNone/>
            </a:pPr>
            <a:r>
              <a:rPr lang="en-US" sz="4050"/>
              <a:t>WELCOME TO THE</a:t>
            </a:r>
            <a:br>
              <a:rPr lang="en-US" sz="4050"/>
            </a:br>
            <a:r>
              <a:rPr lang="en-US" sz="4050"/>
              <a:t>“</a:t>
            </a:r>
            <a:r>
              <a:rPr i="1" lang="en-US" sz="4050"/>
              <a:t>LET’S MAKE A GAME</a:t>
            </a:r>
            <a:r>
              <a:rPr lang="en-US" sz="4050"/>
              <a:t>” WORKSHOP</a:t>
            </a:r>
            <a:endParaRPr i="1"/>
          </a:p>
        </p:txBody>
      </p:sp>
      <p:sp>
        <p:nvSpPr>
          <p:cNvPr id="68" name="Google Shape;68;p1"/>
          <p:cNvSpPr txBox="1"/>
          <p:nvPr>
            <p:ph idx="1" type="subTitle"/>
          </p:nvPr>
        </p:nvSpPr>
        <p:spPr>
          <a:xfrm>
            <a:off x="2060852" y="4006728"/>
            <a:ext cx="5143500" cy="716329"/>
          </a:xfrm>
          <a:prstGeom prst="rect">
            <a:avLst/>
          </a:prstGeom>
          <a:noFill/>
          <a:ln>
            <a:noFill/>
          </a:ln>
        </p:spPr>
        <p:txBody>
          <a:bodyPr anchorCtr="0" anchor="t" bIns="45700" lIns="91425" spcFirstLastPara="1" rIns="91425" wrap="square" tIns="45700">
            <a:normAutofit fontScale="62500" lnSpcReduction="20000"/>
          </a:bodyPr>
          <a:lstStyle/>
          <a:p>
            <a:pPr indent="0" lvl="0" marL="0" rtl="0" algn="r">
              <a:spcBef>
                <a:spcPts val="0"/>
              </a:spcBef>
              <a:spcAft>
                <a:spcPts val="0"/>
              </a:spcAft>
              <a:buSzPct val="100000"/>
              <a:buNone/>
            </a:pPr>
            <a:r>
              <a:rPr lang="en-US" sz="1800"/>
              <a:t>3 HR. VERSION</a:t>
            </a:r>
            <a:endParaRPr/>
          </a:p>
          <a:p>
            <a:pPr indent="0" lvl="0" marL="0" rtl="0" algn="r">
              <a:spcBef>
                <a:spcPts val="750"/>
              </a:spcBef>
              <a:spcAft>
                <a:spcPts val="0"/>
              </a:spcAft>
              <a:buSzPct val="100000"/>
              <a:buNone/>
            </a:pPr>
            <a:r>
              <a:rPr lang="en-US" sz="1725"/>
              <a:t>FACILITATED BY CHRIS ‘</a:t>
            </a:r>
            <a:r>
              <a:rPr i="1" lang="en-US" sz="1725"/>
              <a:t>WOMBAT</a:t>
            </a:r>
            <a:r>
              <a:rPr lang="en-US" sz="1725"/>
              <a:t>’ CROWELL</a:t>
            </a:r>
            <a:endParaRPr/>
          </a:p>
          <a:p>
            <a:pPr indent="0" lvl="0" marL="0" rtl="0" algn="r">
              <a:spcBef>
                <a:spcPts val="750"/>
              </a:spcBef>
              <a:spcAft>
                <a:spcPts val="0"/>
              </a:spcAft>
              <a:buSzPct val="100000"/>
              <a:buNone/>
            </a:pPr>
            <a:r>
              <a:rPr lang="en-US" sz="1725"/>
              <a:t>PERFORMED BY ‘</a:t>
            </a:r>
            <a:r>
              <a:rPr i="1" lang="en-US" sz="1725"/>
              <a:t>YOU</a:t>
            </a:r>
            <a:r>
              <a:rPr lang="en-US" sz="1725"/>
              <a:t>’</a:t>
            </a:r>
            <a:endParaRPr sz="1725"/>
          </a:p>
        </p:txBody>
      </p:sp>
      <p:pic>
        <p:nvPicPr>
          <p:cNvPr descr="Image result for make a board game" id="69" name="Google Shape;69;p1"/>
          <p:cNvPicPr preferRelativeResize="0"/>
          <p:nvPr/>
        </p:nvPicPr>
        <p:blipFill rotWithShape="1">
          <a:blip r:embed="rId3">
            <a:alphaModFix/>
          </a:blip>
          <a:srcRect b="0" l="0" r="0" t="0"/>
          <a:stretch/>
        </p:blipFill>
        <p:spPr>
          <a:xfrm>
            <a:off x="5810347" y="2622589"/>
            <a:ext cx="1517099" cy="1012188"/>
          </a:xfrm>
          <a:prstGeom prst="rect">
            <a:avLst/>
          </a:prstGeom>
          <a:noFill/>
          <a:ln>
            <a:noFill/>
          </a:ln>
        </p:spPr>
      </p:pic>
      <p:pic>
        <p:nvPicPr>
          <p:cNvPr id="70" name="Google Shape;70;p1"/>
          <p:cNvPicPr preferRelativeResize="0"/>
          <p:nvPr/>
        </p:nvPicPr>
        <p:blipFill rotWithShape="1">
          <a:blip r:embed="rId4">
            <a:alphaModFix/>
          </a:blip>
          <a:srcRect b="0" l="0" r="0" t="0"/>
          <a:stretch/>
        </p:blipFill>
        <p:spPr>
          <a:xfrm>
            <a:off x="598981" y="3702738"/>
            <a:ext cx="794267" cy="794267"/>
          </a:xfrm>
          <a:prstGeom prst="rect">
            <a:avLst/>
          </a:prstGeom>
          <a:noFill/>
          <a:ln>
            <a:noFill/>
          </a:ln>
        </p:spPr>
      </p:pic>
      <p:pic>
        <p:nvPicPr>
          <p:cNvPr id="71" name="Google Shape;71;p1"/>
          <p:cNvPicPr preferRelativeResize="0"/>
          <p:nvPr/>
        </p:nvPicPr>
        <p:blipFill rotWithShape="1">
          <a:blip r:embed="rId5">
            <a:alphaModFix/>
          </a:blip>
          <a:srcRect b="0" l="0" r="0" t="0"/>
          <a:stretch/>
        </p:blipFill>
        <p:spPr>
          <a:xfrm flipH="1">
            <a:off x="2708416" y="2648863"/>
            <a:ext cx="328461" cy="598562"/>
          </a:xfrm>
          <a:prstGeom prst="rect">
            <a:avLst/>
          </a:prstGeom>
          <a:noFill/>
          <a:ln>
            <a:noFill/>
          </a:ln>
        </p:spPr>
      </p:pic>
      <p:pic>
        <p:nvPicPr>
          <p:cNvPr id="72" name="Google Shape;72;p1"/>
          <p:cNvPicPr preferRelativeResize="0"/>
          <p:nvPr/>
        </p:nvPicPr>
        <p:blipFill rotWithShape="1">
          <a:blip r:embed="rId6">
            <a:alphaModFix/>
          </a:blip>
          <a:srcRect b="0" l="0" r="0" t="0"/>
          <a:stretch/>
        </p:blipFill>
        <p:spPr>
          <a:xfrm>
            <a:off x="3365086" y="2969873"/>
            <a:ext cx="273269" cy="614037"/>
          </a:xfrm>
          <a:prstGeom prst="rect">
            <a:avLst/>
          </a:prstGeom>
          <a:noFill/>
          <a:ln>
            <a:noFill/>
          </a:ln>
        </p:spPr>
      </p:pic>
      <p:pic>
        <p:nvPicPr>
          <p:cNvPr id="73" name="Google Shape;73;p1"/>
          <p:cNvPicPr preferRelativeResize="0"/>
          <p:nvPr/>
        </p:nvPicPr>
        <p:blipFill rotWithShape="1">
          <a:blip r:embed="rId7">
            <a:alphaModFix/>
          </a:blip>
          <a:srcRect b="0" l="0" r="0" t="0"/>
          <a:stretch/>
        </p:blipFill>
        <p:spPr>
          <a:xfrm flipH="1">
            <a:off x="1883651" y="2856824"/>
            <a:ext cx="354404" cy="543719"/>
          </a:xfrm>
          <a:prstGeom prst="rect">
            <a:avLst/>
          </a:prstGeom>
          <a:noFill/>
          <a:ln>
            <a:noFill/>
          </a:ln>
        </p:spPr>
      </p:pic>
      <p:pic>
        <p:nvPicPr>
          <p:cNvPr id="74" name="Google Shape;74;p1"/>
          <p:cNvPicPr preferRelativeResize="0"/>
          <p:nvPr/>
        </p:nvPicPr>
        <p:blipFill rotWithShape="1">
          <a:blip r:embed="rId8">
            <a:alphaModFix/>
          </a:blip>
          <a:srcRect b="0" l="0" r="0" t="0"/>
          <a:stretch/>
        </p:blipFill>
        <p:spPr>
          <a:xfrm>
            <a:off x="3773255" y="2654893"/>
            <a:ext cx="631712" cy="629962"/>
          </a:xfrm>
          <a:prstGeom prst="rect">
            <a:avLst/>
          </a:prstGeom>
          <a:noFill/>
          <a:ln>
            <a:noFill/>
          </a:ln>
        </p:spPr>
      </p:pic>
      <p:sp>
        <p:nvSpPr>
          <p:cNvPr id="75" name="Google Shape;75;p1"/>
          <p:cNvSpPr/>
          <p:nvPr/>
        </p:nvSpPr>
        <p:spPr>
          <a:xfrm>
            <a:off x="5012871" y="3009296"/>
            <a:ext cx="630691" cy="421041"/>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50" u="none" cap="none" strike="noStrike">
              <a:solidFill>
                <a:schemeClr val="lt1"/>
              </a:solidFill>
              <a:latin typeface="Calibri"/>
              <a:ea typeface="Calibri"/>
              <a:cs typeface="Calibri"/>
              <a:sym typeface="Calibri"/>
            </a:endParaRPr>
          </a:p>
        </p:txBody>
      </p:sp>
      <p:pic>
        <p:nvPicPr>
          <p:cNvPr id="76" name="Google Shape;76;p1"/>
          <p:cNvPicPr preferRelativeResize="0"/>
          <p:nvPr/>
        </p:nvPicPr>
        <p:blipFill rotWithShape="1">
          <a:blip r:embed="rId9">
            <a:alphaModFix/>
          </a:blip>
          <a:srcRect b="0" l="0" r="0" t="0"/>
          <a:stretch/>
        </p:blipFill>
        <p:spPr>
          <a:xfrm>
            <a:off x="2843317" y="3002195"/>
            <a:ext cx="432439" cy="539612"/>
          </a:xfrm>
          <a:prstGeom prst="rect">
            <a:avLst/>
          </a:prstGeom>
          <a:noFill/>
          <a:ln>
            <a:noFill/>
          </a:ln>
        </p:spPr>
      </p:pic>
      <p:pic>
        <p:nvPicPr>
          <p:cNvPr id="77" name="Google Shape;77;p1"/>
          <p:cNvPicPr preferRelativeResize="0"/>
          <p:nvPr/>
        </p:nvPicPr>
        <p:blipFill rotWithShape="1">
          <a:blip r:embed="rId10">
            <a:alphaModFix/>
          </a:blip>
          <a:srcRect b="0" l="0" r="0" t="0"/>
          <a:stretch/>
        </p:blipFill>
        <p:spPr>
          <a:xfrm>
            <a:off x="2214276" y="2969873"/>
            <a:ext cx="453424" cy="539612"/>
          </a:xfrm>
          <a:prstGeom prst="rect">
            <a:avLst/>
          </a:prstGeom>
          <a:noFill/>
          <a:ln>
            <a:noFill/>
          </a:ln>
        </p:spPr>
      </p:pic>
      <p:sp>
        <p:nvSpPr>
          <p:cNvPr id="78" name="Google Shape;78;p1"/>
          <p:cNvSpPr txBox="1"/>
          <p:nvPr>
            <p:ph idx="11" type="ftr"/>
          </p:nvPr>
        </p:nvSpPr>
        <p:spPr>
          <a:xfrm>
            <a:off x="0" y="4860131"/>
            <a:ext cx="5870744"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u="none" cap="none" strike="noStrike">
                <a:solidFill>
                  <a:schemeClr val="lt1"/>
                </a:solidFill>
                <a:latin typeface="Calibri"/>
                <a:ea typeface="Calibri"/>
                <a:cs typeface="Calibri"/>
                <a:sym typeface="Calibri"/>
              </a:rPr>
              <a:t>Copyright Crowell Interactive Inc. 	 </a:t>
            </a:r>
            <a:fld id="{00000000-1234-1234-1234-123412341234}" type="slidenum">
              <a:rPr b="0" i="0" lang="en-US" sz="750" u="none" cap="none" strike="noStrike">
                <a:solidFill>
                  <a:schemeClr val="lt1"/>
                </a:solidFill>
                <a:latin typeface="Calibri"/>
                <a:ea typeface="Calibri"/>
                <a:cs typeface="Calibri"/>
                <a:sym typeface="Calibri"/>
              </a:rPr>
              <a:t>‹#›</a:t>
            </a:fld>
            <a:r>
              <a:rPr b="0" i="0" lang="en-US" sz="750" u="none" cap="none" strike="noStrike">
                <a:solidFill>
                  <a:schemeClr val="lt1"/>
                </a:solidFill>
                <a:latin typeface="Calibri"/>
                <a:ea typeface="Calibri"/>
                <a:cs typeface="Calibri"/>
                <a:sym typeface="Calibri"/>
              </a:rPr>
              <a:t> </a:t>
            </a:r>
            <a:endParaRPr b="0" i="0" sz="750" u="none" cap="none" strike="noStrike">
              <a:solidFill>
                <a:schemeClr val="lt1"/>
              </a:solidFill>
              <a:latin typeface="Calibri"/>
              <a:ea typeface="Calibri"/>
              <a:cs typeface="Calibri"/>
              <a:sym typeface="Calibri"/>
            </a:endParaRPr>
          </a:p>
        </p:txBody>
      </p:sp>
      <p:pic>
        <p:nvPicPr>
          <p:cNvPr id="79" name="Google Shape;79;p1"/>
          <p:cNvPicPr preferRelativeResize="0"/>
          <p:nvPr/>
        </p:nvPicPr>
        <p:blipFill>
          <a:blip r:embed="rId11">
            <a:alphaModFix/>
          </a:blip>
          <a:stretch>
            <a:fillRect/>
          </a:stretch>
        </p:blipFill>
        <p:spPr>
          <a:xfrm>
            <a:off x="56825" y="127750"/>
            <a:ext cx="1724175" cy="1724175"/>
          </a:xfrm>
          <a:prstGeom prst="rect">
            <a:avLst/>
          </a:prstGeom>
          <a:noFill/>
          <a:ln>
            <a:noFill/>
          </a:ln>
        </p:spPr>
      </p:pic>
      <p:sp>
        <p:nvSpPr>
          <p:cNvPr id="80" name="Google Shape;80;p1"/>
          <p:cNvSpPr txBox="1"/>
          <p:nvPr/>
        </p:nvSpPr>
        <p:spPr>
          <a:xfrm>
            <a:off x="56825" y="1738125"/>
            <a:ext cx="1644300" cy="2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50">
                <a:solidFill>
                  <a:schemeClr val="lt1"/>
                </a:solidFill>
                <a:latin typeface="Calibri"/>
                <a:ea typeface="Calibri"/>
                <a:cs typeface="Calibri"/>
                <a:sym typeface="Calibri"/>
              </a:rPr>
              <a:t>Download the slides.</a:t>
            </a:r>
            <a:endParaRPr sz="13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9"/>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Calibri"/>
              <a:buNone/>
            </a:pPr>
            <a:r>
              <a:rPr b="1" lang="en-US" sz="2800"/>
              <a:t>MODERATOR ROLES</a:t>
            </a:r>
            <a:endParaRPr/>
          </a:p>
        </p:txBody>
      </p:sp>
      <p:sp>
        <p:nvSpPr>
          <p:cNvPr id="261" name="Google Shape;261;p9"/>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p>
            <a:pPr indent="-214313" lvl="0" marL="214313" rtl="0" algn="l">
              <a:spcBef>
                <a:spcPts val="0"/>
              </a:spcBef>
              <a:spcAft>
                <a:spcPts val="0"/>
              </a:spcAft>
              <a:buSzPts val="2100"/>
              <a:buChar char="•"/>
            </a:pPr>
            <a:r>
              <a:rPr b="1" lang="en-US" sz="2100"/>
              <a:t>Producer</a:t>
            </a:r>
            <a:endParaRPr/>
          </a:p>
          <a:p>
            <a:pPr indent="-214312" lvl="1" marL="557213" rtl="0" algn="l">
              <a:spcBef>
                <a:spcPts val="750"/>
              </a:spcBef>
              <a:spcAft>
                <a:spcPts val="0"/>
              </a:spcAft>
              <a:buSzPts val="1800"/>
              <a:buChar char="•"/>
            </a:pPr>
            <a:r>
              <a:rPr lang="en-US" sz="1800"/>
              <a:t>Guiding the Process</a:t>
            </a:r>
            <a:endParaRPr/>
          </a:p>
          <a:p>
            <a:pPr indent="-214312" lvl="1" marL="557213" rtl="0" algn="l">
              <a:spcBef>
                <a:spcPts val="750"/>
              </a:spcBef>
              <a:spcAft>
                <a:spcPts val="0"/>
              </a:spcAft>
              <a:buSzPts val="1800"/>
              <a:buChar char="•"/>
            </a:pPr>
            <a:r>
              <a:rPr lang="en-US" sz="1800"/>
              <a:t>Making Final Decisions</a:t>
            </a:r>
            <a:endParaRPr/>
          </a:p>
          <a:p>
            <a:pPr indent="-214312" lvl="1" marL="557213" rtl="0" algn="l">
              <a:spcBef>
                <a:spcPts val="750"/>
              </a:spcBef>
              <a:spcAft>
                <a:spcPts val="0"/>
              </a:spcAft>
              <a:buSzPts val="1800"/>
              <a:buChar char="•"/>
            </a:pPr>
            <a:r>
              <a:rPr lang="en-US" sz="1800"/>
              <a:t>Watching the Clock (</a:t>
            </a:r>
            <a:r>
              <a:rPr i="1" lang="en-US" sz="1800"/>
              <a:t>please help with this!</a:t>
            </a:r>
            <a:r>
              <a:rPr lang="en-US" sz="1800"/>
              <a:t>)</a:t>
            </a:r>
            <a:endParaRPr/>
          </a:p>
          <a:p>
            <a:pPr indent="-214313" lvl="0" marL="214313" rtl="0" algn="l">
              <a:spcBef>
                <a:spcPts val="750"/>
              </a:spcBef>
              <a:spcAft>
                <a:spcPts val="0"/>
              </a:spcAft>
              <a:buSzPts val="2100"/>
              <a:buChar char="•"/>
            </a:pPr>
            <a:r>
              <a:rPr b="1" lang="en-US" sz="2100"/>
              <a:t>Design Oversight</a:t>
            </a:r>
            <a:endParaRPr/>
          </a:p>
          <a:p>
            <a:pPr indent="-214312" lvl="1" marL="557213" rtl="0" algn="l">
              <a:spcBef>
                <a:spcPts val="750"/>
              </a:spcBef>
              <a:spcAft>
                <a:spcPts val="0"/>
              </a:spcAft>
              <a:buSzPts val="1800"/>
              <a:buChar char="•"/>
            </a:pPr>
            <a:r>
              <a:rPr lang="en-US" sz="1800"/>
              <a:t>Ensuring all the Project Goals are included in the Game Experience</a:t>
            </a:r>
            <a:endParaRPr/>
          </a:p>
          <a:p>
            <a:pPr indent="-214312" lvl="1" marL="557213" rtl="0" algn="l">
              <a:spcBef>
                <a:spcPts val="750"/>
              </a:spcBef>
              <a:spcAft>
                <a:spcPts val="0"/>
              </a:spcAft>
              <a:buSzPts val="1800"/>
              <a:buChar char="•"/>
            </a:pPr>
            <a:r>
              <a:rPr lang="en-US" sz="1800"/>
              <a:t>Droning on about Game Design Principles</a:t>
            </a:r>
            <a:endParaRPr/>
          </a:p>
        </p:txBody>
      </p:sp>
      <p:pic>
        <p:nvPicPr>
          <p:cNvPr id="262" name="Google Shape;262;p9"/>
          <p:cNvPicPr preferRelativeResize="0"/>
          <p:nvPr/>
        </p:nvPicPr>
        <p:blipFill rotWithShape="1">
          <a:blip r:embed="rId3">
            <a:alphaModFix/>
          </a:blip>
          <a:srcRect b="0" l="0" r="0" t="0"/>
          <a:stretch/>
        </p:blipFill>
        <p:spPr>
          <a:xfrm>
            <a:off x="5528199" y="333017"/>
            <a:ext cx="1599870" cy="159987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263" name="Google Shape;263;p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0" st="0"/>
                                            </p:txEl>
                                          </p:spTgt>
                                        </p:tgtEl>
                                        <p:attrNameLst>
                                          <p:attrName>style.visibility</p:attrName>
                                        </p:attrNameLst>
                                      </p:cBhvr>
                                      <p:to>
                                        <p:strVal val="visible"/>
                                      </p:to>
                                    </p:set>
                                    <p:animEffect filter="fade" transition="in">
                                      <p:cBhvr>
                                        <p:cTn dur="500"/>
                                        <p:tgtEl>
                                          <p:spTgt spid="2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1" st="1"/>
                                            </p:txEl>
                                          </p:spTgt>
                                        </p:tgtEl>
                                        <p:attrNameLst>
                                          <p:attrName>style.visibility</p:attrName>
                                        </p:attrNameLst>
                                      </p:cBhvr>
                                      <p:to>
                                        <p:strVal val="visible"/>
                                      </p:to>
                                    </p:set>
                                    <p:animEffect filter="fade" transition="in">
                                      <p:cBhvr>
                                        <p:cTn dur="500"/>
                                        <p:tgtEl>
                                          <p:spTgt spid="2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2" st="2"/>
                                            </p:txEl>
                                          </p:spTgt>
                                        </p:tgtEl>
                                        <p:attrNameLst>
                                          <p:attrName>style.visibility</p:attrName>
                                        </p:attrNameLst>
                                      </p:cBhvr>
                                      <p:to>
                                        <p:strVal val="visible"/>
                                      </p:to>
                                    </p:set>
                                    <p:animEffect filter="fade" transition="in">
                                      <p:cBhvr>
                                        <p:cTn dur="500"/>
                                        <p:tgtEl>
                                          <p:spTgt spid="2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3" st="3"/>
                                            </p:txEl>
                                          </p:spTgt>
                                        </p:tgtEl>
                                        <p:attrNameLst>
                                          <p:attrName>style.visibility</p:attrName>
                                        </p:attrNameLst>
                                      </p:cBhvr>
                                      <p:to>
                                        <p:strVal val="visible"/>
                                      </p:to>
                                    </p:set>
                                    <p:animEffect filter="fade" transition="in">
                                      <p:cBhvr>
                                        <p:cTn dur="500"/>
                                        <p:tgtEl>
                                          <p:spTgt spid="2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4" st="4"/>
                                            </p:txEl>
                                          </p:spTgt>
                                        </p:tgtEl>
                                        <p:attrNameLst>
                                          <p:attrName>style.visibility</p:attrName>
                                        </p:attrNameLst>
                                      </p:cBhvr>
                                      <p:to>
                                        <p:strVal val="visible"/>
                                      </p:to>
                                    </p:set>
                                    <p:animEffect filter="fade" transition="in">
                                      <p:cBhvr>
                                        <p:cTn dur="500"/>
                                        <p:tgtEl>
                                          <p:spTgt spid="2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5" st="5"/>
                                            </p:txEl>
                                          </p:spTgt>
                                        </p:tgtEl>
                                        <p:attrNameLst>
                                          <p:attrName>style.visibility</p:attrName>
                                        </p:attrNameLst>
                                      </p:cBhvr>
                                      <p:to>
                                        <p:strVal val="visible"/>
                                      </p:to>
                                    </p:set>
                                    <p:animEffect filter="fade" transition="in">
                                      <p:cBhvr>
                                        <p:cTn dur="500"/>
                                        <p:tgtEl>
                                          <p:spTgt spid="26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6" st="6"/>
                                            </p:txEl>
                                          </p:spTgt>
                                        </p:tgtEl>
                                        <p:attrNameLst>
                                          <p:attrName>style.visibility</p:attrName>
                                        </p:attrNameLst>
                                      </p:cBhvr>
                                      <p:to>
                                        <p:strVal val="visible"/>
                                      </p:to>
                                    </p:set>
                                    <p:animEffect filter="fade" transition="in">
                                      <p:cBhvr>
                                        <p:cTn dur="500"/>
                                        <p:tgtEl>
                                          <p:spTgt spid="26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0"/>
          <p:cNvSpPr txBox="1"/>
          <p:nvPr>
            <p:ph type="title"/>
          </p:nvPr>
        </p:nvSpPr>
        <p:spPr>
          <a:xfrm>
            <a:off x="311700" y="8609"/>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2800"/>
              <a:buFont typeface="Calibri"/>
              <a:buNone/>
            </a:pPr>
            <a:r>
              <a:rPr b="1" lang="en-US" sz="2700"/>
              <a:t>YOUR</a:t>
            </a:r>
            <a:r>
              <a:rPr b="1" lang="en-US"/>
              <a:t> </a:t>
            </a:r>
            <a:r>
              <a:rPr b="1" lang="en-US" sz="2700"/>
              <a:t>ROLES</a:t>
            </a:r>
            <a:endParaRPr/>
          </a:p>
        </p:txBody>
      </p:sp>
      <p:sp>
        <p:nvSpPr>
          <p:cNvPr id="269" name="Google Shape;269;p10"/>
          <p:cNvSpPr txBox="1"/>
          <p:nvPr>
            <p:ph idx="1" type="body"/>
          </p:nvPr>
        </p:nvSpPr>
        <p:spPr>
          <a:xfrm>
            <a:off x="311700" y="764500"/>
            <a:ext cx="7617300" cy="37779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b="1" lang="en-US" sz="2100" u="sng"/>
              <a:t>SME</a:t>
            </a:r>
            <a:r>
              <a:rPr lang="en-US" sz="2100"/>
              <a:t> – Subject Matter Expert: deliver all the information about the curriculum, pedagogy, assessment, and anything else.</a:t>
            </a:r>
            <a:endParaRPr sz="1650"/>
          </a:p>
          <a:p>
            <a:pPr indent="-361950" lvl="0" marL="457200" rtl="0" algn="l">
              <a:spcBef>
                <a:spcPts val="0"/>
              </a:spcBef>
              <a:spcAft>
                <a:spcPts val="0"/>
              </a:spcAft>
              <a:buSzPts val="2100"/>
              <a:buChar char="●"/>
            </a:pPr>
            <a:r>
              <a:rPr b="1" lang="en-US" sz="2100" u="sng"/>
              <a:t>Designer</a:t>
            </a:r>
            <a:r>
              <a:rPr lang="en-US" sz="2100"/>
              <a:t> – figure out how to make all of the above fun while ensuring the learning goals are achieved.</a:t>
            </a:r>
            <a:endParaRPr sz="1650"/>
          </a:p>
          <a:p>
            <a:pPr indent="-361950" lvl="0" marL="457200" rtl="0" algn="l">
              <a:spcBef>
                <a:spcPts val="0"/>
              </a:spcBef>
              <a:spcAft>
                <a:spcPts val="0"/>
              </a:spcAft>
              <a:buSzPts val="2100"/>
              <a:buChar char="●"/>
            </a:pPr>
            <a:r>
              <a:rPr b="1" lang="en-US" sz="2100" u="sng"/>
              <a:t>Artist</a:t>
            </a:r>
            <a:r>
              <a:rPr lang="en-US" sz="2100"/>
              <a:t> – minimal since the game product today is an ugly prototype. So just have fun with that.</a:t>
            </a:r>
            <a:endParaRPr sz="1650"/>
          </a:p>
          <a:p>
            <a:pPr indent="-361950" lvl="0" marL="457200" rtl="0" algn="l">
              <a:spcBef>
                <a:spcPts val="0"/>
              </a:spcBef>
              <a:spcAft>
                <a:spcPts val="0"/>
              </a:spcAft>
              <a:buSzPts val="2100"/>
              <a:buChar char="●"/>
            </a:pPr>
            <a:r>
              <a:rPr b="1" lang="en-US" sz="2100" u="sng"/>
              <a:t>Writer</a:t>
            </a:r>
            <a:r>
              <a:rPr lang="en-US" sz="2100"/>
              <a:t> – Words matter. Rules and anything else that needs writerly thinks.</a:t>
            </a:r>
            <a:endParaRPr sz="1650"/>
          </a:p>
          <a:p>
            <a:pPr indent="-361950" lvl="0" marL="457200" rtl="0" algn="l">
              <a:spcBef>
                <a:spcPts val="0"/>
              </a:spcBef>
              <a:spcAft>
                <a:spcPts val="0"/>
              </a:spcAft>
              <a:buSzPts val="2100"/>
              <a:buChar char="●"/>
            </a:pPr>
            <a:r>
              <a:rPr b="1" lang="en-US" sz="2100" u="sng"/>
              <a:t>Playtester</a:t>
            </a:r>
            <a:r>
              <a:rPr lang="en-US" sz="2100"/>
              <a:t> – Play the game objectively and subjectively</a:t>
            </a:r>
            <a:endParaRPr b="1" sz="2100"/>
          </a:p>
        </p:txBody>
      </p:sp>
      <p:sp>
        <p:nvSpPr>
          <p:cNvPr id="270" name="Google Shape;270;p10"/>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0" st="0"/>
                                            </p:txEl>
                                          </p:spTgt>
                                        </p:tgtEl>
                                        <p:attrNameLst>
                                          <p:attrName>style.visibility</p:attrName>
                                        </p:attrNameLst>
                                      </p:cBhvr>
                                      <p:to>
                                        <p:strVal val="visible"/>
                                      </p:to>
                                    </p:set>
                                    <p:animEffect filter="fade" transition="in">
                                      <p:cBhvr>
                                        <p:cTn dur="500"/>
                                        <p:tgtEl>
                                          <p:spTgt spid="2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1" st="1"/>
                                            </p:txEl>
                                          </p:spTgt>
                                        </p:tgtEl>
                                        <p:attrNameLst>
                                          <p:attrName>style.visibility</p:attrName>
                                        </p:attrNameLst>
                                      </p:cBhvr>
                                      <p:to>
                                        <p:strVal val="visible"/>
                                      </p:to>
                                    </p:set>
                                    <p:animEffect filter="fade" transition="in">
                                      <p:cBhvr>
                                        <p:cTn dur="500"/>
                                        <p:tgtEl>
                                          <p:spTgt spid="2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2" st="2"/>
                                            </p:txEl>
                                          </p:spTgt>
                                        </p:tgtEl>
                                        <p:attrNameLst>
                                          <p:attrName>style.visibility</p:attrName>
                                        </p:attrNameLst>
                                      </p:cBhvr>
                                      <p:to>
                                        <p:strVal val="visible"/>
                                      </p:to>
                                    </p:set>
                                    <p:animEffect filter="fade" transition="in">
                                      <p:cBhvr>
                                        <p:cTn dur="500"/>
                                        <p:tgtEl>
                                          <p:spTgt spid="2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3" st="3"/>
                                            </p:txEl>
                                          </p:spTgt>
                                        </p:tgtEl>
                                        <p:attrNameLst>
                                          <p:attrName>style.visibility</p:attrName>
                                        </p:attrNameLst>
                                      </p:cBhvr>
                                      <p:to>
                                        <p:strVal val="visible"/>
                                      </p:to>
                                    </p:set>
                                    <p:animEffect filter="fade" transition="in">
                                      <p:cBhvr>
                                        <p:cTn dur="500"/>
                                        <p:tgtEl>
                                          <p:spTgt spid="26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4" st="4"/>
                                            </p:txEl>
                                          </p:spTgt>
                                        </p:tgtEl>
                                        <p:attrNameLst>
                                          <p:attrName>style.visibility</p:attrName>
                                        </p:attrNameLst>
                                      </p:cBhvr>
                                      <p:to>
                                        <p:strVal val="visible"/>
                                      </p:to>
                                    </p:set>
                                    <p:animEffect filter="fade" transition="in">
                                      <p:cBhvr>
                                        <p:cTn dur="500"/>
                                        <p:tgtEl>
                                          <p:spTgt spid="26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pic>
        <p:nvPicPr>
          <p:cNvPr id="275" name="Google Shape;275;p11"/>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276" name="Google Shape;276;p11"/>
          <p:cNvSpPr txBox="1"/>
          <p:nvPr>
            <p:ph type="title"/>
          </p:nvPr>
        </p:nvSpPr>
        <p:spPr>
          <a:xfrm>
            <a:off x="3583415" y="3037698"/>
            <a:ext cx="4786678" cy="1059643"/>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lt1"/>
              </a:buClr>
              <a:buSzPts val="3000"/>
              <a:buFont typeface="Calibri"/>
              <a:buNone/>
            </a:pPr>
            <a:r>
              <a:rPr lang="en-US"/>
              <a:t>CONCEPT PHASE: LECTURE</a:t>
            </a:r>
            <a:endParaRPr/>
          </a:p>
        </p:txBody>
      </p:sp>
      <p:grpSp>
        <p:nvGrpSpPr>
          <p:cNvPr id="277" name="Google Shape;277;p11"/>
          <p:cNvGrpSpPr/>
          <p:nvPr/>
        </p:nvGrpSpPr>
        <p:grpSpPr>
          <a:xfrm>
            <a:off x="860917" y="-447535"/>
            <a:ext cx="3260855" cy="2640087"/>
            <a:chOff x="1147891" y="-596715"/>
            <a:chExt cx="4347808" cy="3520119"/>
          </a:xfrm>
        </p:grpSpPr>
        <p:sp>
          <p:nvSpPr>
            <p:cNvPr id="278" name="Google Shape;278;p11"/>
            <p:cNvSpPr/>
            <p:nvPr/>
          </p:nvSpPr>
          <p:spPr>
            <a:xfrm rot="-10260934">
              <a:off x="1353416" y="-307365"/>
              <a:ext cx="3936759" cy="2941419"/>
            </a:xfrm>
            <a:custGeom>
              <a:rect b="b" l="l" r="r" t="t"/>
              <a:pathLst>
                <a:path extrusionOk="0" h="2941419" w="3936759">
                  <a:moveTo>
                    <a:pt x="133467" y="2938615"/>
                  </a:moveTo>
                  <a:lnTo>
                    <a:pt x="115735" y="2941419"/>
                  </a:lnTo>
                  <a:lnTo>
                    <a:pt x="84727" y="2844877"/>
                  </a:lnTo>
                  <a:cubicBezTo>
                    <a:pt x="29540" y="2650559"/>
                    <a:pt x="0" y="2445451"/>
                    <a:pt x="0" y="2233444"/>
                  </a:cubicBezTo>
                  <a:cubicBezTo>
                    <a:pt x="0" y="999947"/>
                    <a:pt x="999947" y="0"/>
                    <a:pt x="2233444" y="0"/>
                  </a:cubicBezTo>
                  <a:cubicBezTo>
                    <a:pt x="2850193" y="0"/>
                    <a:pt x="3408554" y="249987"/>
                    <a:pt x="3812728" y="654160"/>
                  </a:cubicBezTo>
                  <a:lnTo>
                    <a:pt x="3936759" y="790630"/>
                  </a:lnTo>
                  <a:lnTo>
                    <a:pt x="3936759" y="816985"/>
                  </a:lnTo>
                  <a:lnTo>
                    <a:pt x="3800179" y="666709"/>
                  </a:lnTo>
                  <a:cubicBezTo>
                    <a:pt x="3399217" y="265747"/>
                    <a:pt x="2845293" y="17746"/>
                    <a:pt x="2233444" y="17746"/>
                  </a:cubicBezTo>
                  <a:cubicBezTo>
                    <a:pt x="1009748" y="17746"/>
                    <a:pt x="17746" y="1009748"/>
                    <a:pt x="17746" y="2233444"/>
                  </a:cubicBezTo>
                  <a:cubicBezTo>
                    <a:pt x="17746" y="2443767"/>
                    <a:pt x="47051" y="2647245"/>
                    <a:pt x="101800" y="2840018"/>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9" name="Google Shape;279;p11"/>
            <p:cNvGrpSpPr/>
            <p:nvPr/>
          </p:nvGrpSpPr>
          <p:grpSpPr>
            <a:xfrm>
              <a:off x="1301109" y="10699"/>
              <a:ext cx="3979217" cy="2460801"/>
              <a:chOff x="1301109" y="10699"/>
              <a:chExt cx="3979217" cy="2460801"/>
            </a:xfrm>
          </p:grpSpPr>
          <p:cxnSp>
            <p:nvCxnSpPr>
              <p:cNvPr id="280" name="Google Shape;280;p11"/>
              <p:cNvCxnSpPr/>
              <p:nvPr/>
            </p:nvCxnSpPr>
            <p:spPr>
              <a:xfrm flipH="1" rot="-10260934">
                <a:off x="2815851" y="233648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81" name="Google Shape;281;p11"/>
              <p:cNvCxnSpPr/>
              <p:nvPr/>
            </p:nvCxnSpPr>
            <p:spPr>
              <a:xfrm flipH="1" rot="-10140934">
                <a:off x="2736381" y="231997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82" name="Google Shape;282;p11"/>
              <p:cNvCxnSpPr/>
              <p:nvPr/>
            </p:nvCxnSpPr>
            <p:spPr>
              <a:xfrm flipH="1" rot="-10020934">
                <a:off x="2656676" y="230199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83" name="Google Shape;283;p11"/>
              <p:cNvCxnSpPr/>
              <p:nvPr/>
            </p:nvCxnSpPr>
            <p:spPr>
              <a:xfrm flipH="1" rot="-9900934">
                <a:off x="2581230" y="227824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84" name="Google Shape;284;p11"/>
              <p:cNvCxnSpPr/>
              <p:nvPr/>
            </p:nvCxnSpPr>
            <p:spPr>
              <a:xfrm flipH="1" rot="-9720934">
                <a:off x="2506369" y="225419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85" name="Google Shape;285;p11"/>
              <p:cNvCxnSpPr/>
              <p:nvPr/>
            </p:nvCxnSpPr>
            <p:spPr>
              <a:xfrm flipH="1" rot="-9600934">
                <a:off x="2428832" y="222557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86" name="Google Shape;286;p11"/>
              <p:cNvCxnSpPr/>
              <p:nvPr/>
            </p:nvCxnSpPr>
            <p:spPr>
              <a:xfrm flipH="1" rot="-9480934">
                <a:off x="2353800" y="21973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87" name="Google Shape;287;p11"/>
              <p:cNvCxnSpPr/>
              <p:nvPr/>
            </p:nvCxnSpPr>
            <p:spPr>
              <a:xfrm flipH="1" rot="-9360934">
                <a:off x="2280067" y="216625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88" name="Google Shape;288;p11"/>
              <p:cNvCxnSpPr/>
              <p:nvPr/>
            </p:nvCxnSpPr>
            <p:spPr>
              <a:xfrm flipH="1" rot="-9180934">
                <a:off x="2208872" y="212907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89" name="Google Shape;289;p11"/>
              <p:cNvCxnSpPr/>
              <p:nvPr/>
            </p:nvCxnSpPr>
            <p:spPr>
              <a:xfrm flipH="1" rot="-9060934">
                <a:off x="2138715" y="2091236"/>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90" name="Google Shape;290;p11"/>
              <p:cNvCxnSpPr/>
              <p:nvPr/>
            </p:nvCxnSpPr>
            <p:spPr>
              <a:xfrm flipH="1" rot="-8940934">
                <a:off x="2068953" y="205089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91" name="Google Shape;291;p11"/>
              <p:cNvCxnSpPr/>
              <p:nvPr/>
            </p:nvCxnSpPr>
            <p:spPr>
              <a:xfrm flipH="1" rot="-8820934">
                <a:off x="2005435" y="200092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92" name="Google Shape;292;p11"/>
              <p:cNvCxnSpPr/>
              <p:nvPr/>
            </p:nvCxnSpPr>
            <p:spPr>
              <a:xfrm flipH="1" rot="-8640934">
                <a:off x="1939015" y="195306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93" name="Google Shape;293;p11"/>
              <p:cNvCxnSpPr/>
              <p:nvPr/>
            </p:nvCxnSpPr>
            <p:spPr>
              <a:xfrm flipH="1" rot="-8520934">
                <a:off x="1876443" y="190580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94" name="Google Shape;294;p11"/>
              <p:cNvCxnSpPr/>
              <p:nvPr/>
            </p:nvCxnSpPr>
            <p:spPr>
              <a:xfrm flipH="1" rot="-8400934">
                <a:off x="1816218" y="185240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95" name="Google Shape;295;p11"/>
              <p:cNvCxnSpPr/>
              <p:nvPr/>
            </p:nvCxnSpPr>
            <p:spPr>
              <a:xfrm flipH="1" rot="-8280934">
                <a:off x="1754533" y="180079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96" name="Google Shape;296;p11"/>
              <p:cNvCxnSpPr/>
              <p:nvPr/>
            </p:nvCxnSpPr>
            <p:spPr>
              <a:xfrm flipH="1" rot="-8100934">
                <a:off x="1695696" y="174526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97" name="Google Shape;297;p11"/>
              <p:cNvCxnSpPr/>
              <p:nvPr/>
            </p:nvCxnSpPr>
            <p:spPr>
              <a:xfrm flipH="1" rot="-7980934">
                <a:off x="1642703" y="168866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98" name="Google Shape;298;p11"/>
              <p:cNvCxnSpPr/>
              <p:nvPr/>
            </p:nvCxnSpPr>
            <p:spPr>
              <a:xfrm flipH="1" rot="-7860934">
                <a:off x="1589155" y="1628036"/>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99" name="Google Shape;299;p11"/>
              <p:cNvCxnSpPr/>
              <p:nvPr/>
            </p:nvCxnSpPr>
            <p:spPr>
              <a:xfrm flipH="1" rot="-7740934">
                <a:off x="1540536" y="156256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00" name="Google Shape;300;p11"/>
              <p:cNvCxnSpPr/>
              <p:nvPr/>
            </p:nvCxnSpPr>
            <p:spPr>
              <a:xfrm flipH="1" rot="-7560934">
                <a:off x="1491369" y="149939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01" name="Google Shape;301;p11"/>
              <p:cNvCxnSpPr/>
              <p:nvPr/>
            </p:nvCxnSpPr>
            <p:spPr>
              <a:xfrm flipH="1" rot="-7440934">
                <a:off x="1447788" y="143454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02" name="Google Shape;302;p11"/>
              <p:cNvCxnSpPr/>
              <p:nvPr/>
            </p:nvCxnSpPr>
            <p:spPr>
              <a:xfrm flipH="1" rot="-7320934">
                <a:off x="1407713" y="136492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03" name="Google Shape;303;p11"/>
              <p:cNvCxnSpPr/>
              <p:nvPr/>
            </p:nvCxnSpPr>
            <p:spPr>
              <a:xfrm flipH="1" rot="-7200934">
                <a:off x="1365089" y="12954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04" name="Google Shape;304;p11"/>
              <p:cNvCxnSpPr/>
              <p:nvPr/>
            </p:nvCxnSpPr>
            <p:spPr>
              <a:xfrm flipH="1" rot="-10260934">
                <a:off x="1304394" y="1247707"/>
                <a:ext cx="66968" cy="47328"/>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05" name="Google Shape;305;p11"/>
              <p:cNvCxnSpPr/>
              <p:nvPr/>
            </p:nvCxnSpPr>
            <p:spPr>
              <a:xfrm flipH="1" rot="-10260934">
                <a:off x="1318720" y="1181601"/>
                <a:ext cx="22648" cy="12236"/>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06" name="Google Shape;306;p11"/>
              <p:cNvCxnSpPr/>
              <p:nvPr/>
            </p:nvCxnSpPr>
            <p:spPr>
              <a:xfrm flipH="1" rot="-10440934">
                <a:off x="2894376" y="234731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07" name="Google Shape;307;p11"/>
              <p:cNvCxnSpPr/>
              <p:nvPr/>
            </p:nvCxnSpPr>
            <p:spPr>
              <a:xfrm flipH="1" rot="-10560934">
                <a:off x="2973756" y="235848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08" name="Google Shape;308;p11"/>
              <p:cNvCxnSpPr/>
              <p:nvPr/>
            </p:nvCxnSpPr>
            <p:spPr>
              <a:xfrm flipH="1" rot="-10680934">
                <a:off x="3055518" y="236301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09" name="Google Shape;309;p11"/>
              <p:cNvCxnSpPr/>
              <p:nvPr/>
            </p:nvCxnSpPr>
            <p:spPr>
              <a:xfrm flipH="1" rot="10799066">
                <a:off x="3134595" y="236710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10" name="Google Shape;310;p11"/>
              <p:cNvCxnSpPr/>
              <p:nvPr/>
            </p:nvCxnSpPr>
            <p:spPr>
              <a:xfrm flipH="1" rot="10619066">
                <a:off x="3214883" y="236699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11" name="Google Shape;311;p11"/>
              <p:cNvCxnSpPr/>
              <p:nvPr/>
            </p:nvCxnSpPr>
            <p:spPr>
              <a:xfrm flipH="1" rot="10499066">
                <a:off x="3295171" y="236687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12" name="Google Shape;312;p11"/>
              <p:cNvCxnSpPr/>
              <p:nvPr/>
            </p:nvCxnSpPr>
            <p:spPr>
              <a:xfrm flipH="1" rot="10379066">
                <a:off x="3374026" y="235844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13" name="Google Shape;313;p11"/>
              <p:cNvCxnSpPr/>
              <p:nvPr/>
            </p:nvCxnSpPr>
            <p:spPr>
              <a:xfrm flipH="1" rot="10259066">
                <a:off x="3452881" y="235001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14" name="Google Shape;314;p11"/>
              <p:cNvCxnSpPr/>
              <p:nvPr/>
            </p:nvCxnSpPr>
            <p:spPr>
              <a:xfrm flipH="1" rot="10079066">
                <a:off x="3532355" y="233399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15" name="Google Shape;315;p11"/>
              <p:cNvCxnSpPr/>
              <p:nvPr/>
            </p:nvCxnSpPr>
            <p:spPr>
              <a:xfrm flipH="1" rot="9959066">
                <a:off x="3611828" y="231796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16" name="Google Shape;316;p11"/>
              <p:cNvCxnSpPr/>
              <p:nvPr/>
            </p:nvCxnSpPr>
            <p:spPr>
              <a:xfrm flipH="1" rot="9839066">
                <a:off x="3691302" y="230193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17" name="Google Shape;317;p11"/>
              <p:cNvCxnSpPr/>
              <p:nvPr/>
            </p:nvCxnSpPr>
            <p:spPr>
              <a:xfrm flipH="1" rot="9719066">
                <a:off x="3766911" y="227979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18" name="Google Shape;318;p11"/>
              <p:cNvCxnSpPr/>
              <p:nvPr/>
            </p:nvCxnSpPr>
            <p:spPr>
              <a:xfrm flipH="1" rot="9539066">
                <a:off x="3842733" y="225630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19" name="Google Shape;319;p11"/>
              <p:cNvCxnSpPr/>
              <p:nvPr/>
            </p:nvCxnSpPr>
            <p:spPr>
              <a:xfrm flipH="1" rot="9419066">
                <a:off x="3918743" y="222868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20" name="Google Shape;320;p11"/>
              <p:cNvCxnSpPr/>
              <p:nvPr/>
            </p:nvCxnSpPr>
            <p:spPr>
              <a:xfrm flipH="1" rot="9299066">
                <a:off x="3992587" y="219794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21" name="Google Shape;321;p11"/>
              <p:cNvCxnSpPr/>
              <p:nvPr/>
            </p:nvCxnSpPr>
            <p:spPr>
              <a:xfrm flipH="1" rot="9179066">
                <a:off x="4065708" y="216130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22" name="Google Shape;322;p11"/>
              <p:cNvCxnSpPr/>
              <p:nvPr/>
            </p:nvCxnSpPr>
            <p:spPr>
              <a:xfrm flipH="1" rot="8999066">
                <a:off x="4135354" y="212409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23" name="Google Shape;323;p11"/>
              <p:cNvCxnSpPr/>
              <p:nvPr/>
            </p:nvCxnSpPr>
            <p:spPr>
              <a:xfrm flipH="1" rot="8879066">
                <a:off x="4205000" y="208688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24" name="Google Shape;324;p11"/>
              <p:cNvCxnSpPr/>
              <p:nvPr/>
            </p:nvCxnSpPr>
            <p:spPr>
              <a:xfrm flipH="1" rot="8759066">
                <a:off x="4276548" y="204479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25" name="Google Shape;325;p11"/>
              <p:cNvCxnSpPr/>
              <p:nvPr/>
            </p:nvCxnSpPr>
            <p:spPr>
              <a:xfrm flipH="1" rot="8639066">
                <a:off x="4340275" y="199888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26" name="Google Shape;326;p11"/>
              <p:cNvCxnSpPr/>
              <p:nvPr/>
            </p:nvCxnSpPr>
            <p:spPr>
              <a:xfrm flipH="1" rot="8459066">
                <a:off x="4407468" y="1953636"/>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27" name="Google Shape;327;p11"/>
              <p:cNvCxnSpPr/>
              <p:nvPr/>
            </p:nvCxnSpPr>
            <p:spPr>
              <a:xfrm flipH="1" rot="8339066">
                <a:off x="4471127" y="190714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28" name="Google Shape;328;p11"/>
              <p:cNvCxnSpPr/>
              <p:nvPr/>
            </p:nvCxnSpPr>
            <p:spPr>
              <a:xfrm flipH="1" rot="8219066">
                <a:off x="4532317" y="185075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29" name="Google Shape;329;p11"/>
              <p:cNvCxnSpPr/>
              <p:nvPr/>
            </p:nvCxnSpPr>
            <p:spPr>
              <a:xfrm flipH="1" rot="8099066">
                <a:off x="4592223" y="17973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30" name="Google Shape;330;p11"/>
              <p:cNvCxnSpPr/>
              <p:nvPr/>
            </p:nvCxnSpPr>
            <p:spPr>
              <a:xfrm flipH="1" rot="7919066">
                <a:off x="4646421" y="174247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31" name="Google Shape;331;p11"/>
              <p:cNvCxnSpPr/>
              <p:nvPr/>
            </p:nvCxnSpPr>
            <p:spPr>
              <a:xfrm flipH="1" rot="7799066">
                <a:off x="4700827" y="168205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32" name="Google Shape;332;p11"/>
              <p:cNvCxnSpPr/>
              <p:nvPr/>
            </p:nvCxnSpPr>
            <p:spPr>
              <a:xfrm flipH="1" rot="7679066">
                <a:off x="4755234" y="162163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33" name="Google Shape;333;p11"/>
              <p:cNvCxnSpPr/>
              <p:nvPr/>
            </p:nvCxnSpPr>
            <p:spPr>
              <a:xfrm flipH="1" rot="7559066">
                <a:off x="4801946" y="155764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34" name="Google Shape;334;p11"/>
              <p:cNvCxnSpPr/>
              <p:nvPr/>
            </p:nvCxnSpPr>
            <p:spPr>
              <a:xfrm flipH="1" rot="7379066">
                <a:off x="4849048" y="14947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35" name="Google Shape;335;p11"/>
              <p:cNvCxnSpPr/>
              <p:nvPr/>
            </p:nvCxnSpPr>
            <p:spPr>
              <a:xfrm flipH="1" rot="7259066">
                <a:off x="4897793" y="142941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36" name="Google Shape;336;p11"/>
              <p:cNvCxnSpPr/>
              <p:nvPr/>
            </p:nvCxnSpPr>
            <p:spPr>
              <a:xfrm flipH="1" rot="7139066">
                <a:off x="4939603" y="136075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37" name="Google Shape;337;p11"/>
              <p:cNvCxnSpPr/>
              <p:nvPr/>
            </p:nvCxnSpPr>
            <p:spPr>
              <a:xfrm flipH="1" rot="7019066">
                <a:off x="4980050" y="129021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38" name="Google Shape;338;p11"/>
              <p:cNvCxnSpPr/>
              <p:nvPr/>
            </p:nvCxnSpPr>
            <p:spPr>
              <a:xfrm flipH="1" rot="6839066">
                <a:off x="5011578" y="121844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39" name="Google Shape;339;p11"/>
              <p:cNvCxnSpPr/>
              <p:nvPr/>
            </p:nvCxnSpPr>
            <p:spPr>
              <a:xfrm flipH="1" rot="6719066">
                <a:off x="5044660" y="114554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40" name="Google Shape;340;p11"/>
              <p:cNvCxnSpPr/>
              <p:nvPr/>
            </p:nvCxnSpPr>
            <p:spPr>
              <a:xfrm flipH="1" rot="6599066">
                <a:off x="5077077" y="107158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41" name="Google Shape;341;p11"/>
              <p:cNvCxnSpPr/>
              <p:nvPr/>
            </p:nvCxnSpPr>
            <p:spPr>
              <a:xfrm flipH="1" rot="6479066">
                <a:off x="5108515" y="99762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42" name="Google Shape;342;p11"/>
              <p:cNvCxnSpPr/>
              <p:nvPr/>
            </p:nvCxnSpPr>
            <p:spPr>
              <a:xfrm flipH="1" rot="6299066">
                <a:off x="5132986" y="92129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43" name="Google Shape;343;p11"/>
              <p:cNvCxnSpPr/>
              <p:nvPr/>
            </p:nvCxnSpPr>
            <p:spPr>
              <a:xfrm flipH="1" rot="6179066">
                <a:off x="5155617" y="84375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44" name="Google Shape;344;p11"/>
              <p:cNvCxnSpPr/>
              <p:nvPr/>
            </p:nvCxnSpPr>
            <p:spPr>
              <a:xfrm flipH="1" rot="6059066">
                <a:off x="5173543" y="76729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45" name="Google Shape;345;p11"/>
              <p:cNvCxnSpPr/>
              <p:nvPr/>
            </p:nvCxnSpPr>
            <p:spPr>
              <a:xfrm flipH="1" rot="5939066">
                <a:off x="5189220" y="68681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46" name="Google Shape;346;p11"/>
              <p:cNvCxnSpPr/>
              <p:nvPr/>
            </p:nvCxnSpPr>
            <p:spPr>
              <a:xfrm flipH="1" rot="5759066">
                <a:off x="5203298" y="60793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47" name="Google Shape;347;p11"/>
              <p:cNvCxnSpPr/>
              <p:nvPr/>
            </p:nvCxnSpPr>
            <p:spPr>
              <a:xfrm flipH="1" rot="5639066">
                <a:off x="5217376" y="52905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48" name="Google Shape;348;p11"/>
              <p:cNvCxnSpPr/>
              <p:nvPr/>
            </p:nvCxnSpPr>
            <p:spPr>
              <a:xfrm flipH="1" rot="5519066">
                <a:off x="5219297" y="44952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49" name="Google Shape;349;p11"/>
              <p:cNvCxnSpPr/>
              <p:nvPr/>
            </p:nvCxnSpPr>
            <p:spPr>
              <a:xfrm flipH="1" rot="5399066">
                <a:off x="5221217" y="36999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50" name="Google Shape;350;p11"/>
              <p:cNvCxnSpPr/>
              <p:nvPr/>
            </p:nvCxnSpPr>
            <p:spPr>
              <a:xfrm flipH="1" rot="5219066">
                <a:off x="5227184" y="28770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51" name="Google Shape;351;p11"/>
              <p:cNvCxnSpPr/>
              <p:nvPr/>
            </p:nvCxnSpPr>
            <p:spPr>
              <a:xfrm flipH="1" rot="5099066">
                <a:off x="5222512" y="20895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52" name="Google Shape;352;p11"/>
              <p:cNvCxnSpPr/>
              <p:nvPr/>
            </p:nvCxnSpPr>
            <p:spPr>
              <a:xfrm flipH="1" rot="4979066">
                <a:off x="5218052" y="12886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53" name="Google Shape;353;p11"/>
              <p:cNvCxnSpPr/>
              <p:nvPr/>
            </p:nvCxnSpPr>
            <p:spPr>
              <a:xfrm flipH="1" rot="4859066">
                <a:off x="5211120" y="4701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54" name="Google Shape;354;p11"/>
              <p:cNvCxnSpPr/>
              <p:nvPr/>
            </p:nvCxnSpPr>
            <p:spPr>
              <a:xfrm flipH="1" rot="4679066">
                <a:off x="5198033" y="-29683"/>
                <a:ext cx="1937" cy="104391"/>
              </a:xfrm>
              <a:prstGeom prst="straightConnector1">
                <a:avLst/>
              </a:prstGeom>
              <a:noFill/>
              <a:ln cap="rnd" cmpd="sng" w="9525">
                <a:solidFill>
                  <a:srgbClr val="FFFFFF">
                    <a:alpha val="29803"/>
                  </a:srgbClr>
                </a:solidFill>
                <a:prstDash val="solid"/>
                <a:round/>
                <a:headEnd len="sm" w="sm" type="none"/>
                <a:tailEnd len="sm" w="sm" type="none"/>
              </a:ln>
            </p:spPr>
          </p:cxnSp>
        </p:grpSp>
      </p:grpSp>
      <p:grpSp>
        <p:nvGrpSpPr>
          <p:cNvPr id="355" name="Google Shape;355;p11"/>
          <p:cNvGrpSpPr/>
          <p:nvPr/>
        </p:nvGrpSpPr>
        <p:grpSpPr>
          <a:xfrm>
            <a:off x="1846941" y="1954261"/>
            <a:ext cx="1556737" cy="3220171"/>
            <a:chOff x="2462589" y="2605682"/>
            <a:chExt cx="2075649" cy="4293561"/>
          </a:xfrm>
        </p:grpSpPr>
        <p:grpSp>
          <p:nvGrpSpPr>
            <p:cNvPr id="356" name="Google Shape;356;p11"/>
            <p:cNvGrpSpPr/>
            <p:nvPr/>
          </p:nvGrpSpPr>
          <p:grpSpPr>
            <a:xfrm>
              <a:off x="2960933" y="3148704"/>
              <a:ext cx="866764" cy="3750539"/>
              <a:chOff x="2960933" y="3148704"/>
              <a:chExt cx="866764" cy="3750539"/>
            </a:xfrm>
          </p:grpSpPr>
          <p:cxnSp>
            <p:nvCxnSpPr>
              <p:cNvPr id="357" name="Google Shape;357;p11"/>
              <p:cNvCxnSpPr/>
              <p:nvPr/>
            </p:nvCxnSpPr>
            <p:spPr>
              <a:xfrm flipH="1" rot="7304888">
                <a:off x="3256573" y="677981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58" name="Google Shape;358;p11"/>
              <p:cNvCxnSpPr/>
              <p:nvPr/>
            </p:nvCxnSpPr>
            <p:spPr>
              <a:xfrm flipH="1" rot="7184888">
                <a:off x="3314833" y="6678876"/>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59" name="Google Shape;359;p11"/>
              <p:cNvCxnSpPr/>
              <p:nvPr/>
            </p:nvCxnSpPr>
            <p:spPr>
              <a:xfrm flipH="1" rot="7004888">
                <a:off x="3378190" y="657672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0" name="Google Shape;360;p11"/>
              <p:cNvCxnSpPr/>
              <p:nvPr/>
            </p:nvCxnSpPr>
            <p:spPr>
              <a:xfrm flipH="1" rot="6884888">
                <a:off x="3436007" y="647504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1" name="Google Shape;361;p11"/>
              <p:cNvCxnSpPr/>
              <p:nvPr/>
            </p:nvCxnSpPr>
            <p:spPr>
              <a:xfrm flipH="1" rot="6764888">
                <a:off x="3484450" y="636146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2" name="Google Shape;362;p11"/>
              <p:cNvCxnSpPr/>
              <p:nvPr/>
            </p:nvCxnSpPr>
            <p:spPr>
              <a:xfrm flipH="1" rot="6644888">
                <a:off x="3532971" y="625270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3" name="Google Shape;363;p11"/>
              <p:cNvCxnSpPr/>
              <p:nvPr/>
            </p:nvCxnSpPr>
            <p:spPr>
              <a:xfrm flipH="1" rot="6464888">
                <a:off x="3572889" y="614546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4" name="Google Shape;364;p11"/>
              <p:cNvCxnSpPr/>
              <p:nvPr/>
            </p:nvCxnSpPr>
            <p:spPr>
              <a:xfrm flipH="1" rot="6344888">
                <a:off x="3609700" y="603056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5" name="Google Shape;365;p11"/>
              <p:cNvCxnSpPr/>
              <p:nvPr/>
            </p:nvCxnSpPr>
            <p:spPr>
              <a:xfrm flipH="1" rot="6224888">
                <a:off x="3646510" y="5915666"/>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6" name="Google Shape;366;p11"/>
              <p:cNvCxnSpPr/>
              <p:nvPr/>
            </p:nvCxnSpPr>
            <p:spPr>
              <a:xfrm flipH="1" rot="6104888">
                <a:off x="3670741" y="5800638"/>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7" name="Google Shape;367;p11"/>
              <p:cNvCxnSpPr/>
              <p:nvPr/>
            </p:nvCxnSpPr>
            <p:spPr>
              <a:xfrm flipH="1" rot="5924888">
                <a:off x="3696153" y="568682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8" name="Google Shape;368;p11"/>
              <p:cNvCxnSpPr/>
              <p:nvPr/>
            </p:nvCxnSpPr>
            <p:spPr>
              <a:xfrm flipH="1" rot="5804888">
                <a:off x="3722316" y="5568741"/>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9" name="Google Shape;369;p11"/>
              <p:cNvCxnSpPr/>
              <p:nvPr/>
            </p:nvCxnSpPr>
            <p:spPr>
              <a:xfrm flipH="1" rot="5684888">
                <a:off x="3737065" y="545037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0" name="Google Shape;370;p11"/>
              <p:cNvCxnSpPr/>
              <p:nvPr/>
            </p:nvCxnSpPr>
            <p:spPr>
              <a:xfrm flipH="1" rot="5564888">
                <a:off x="3748830" y="533029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1" name="Google Shape;371;p11"/>
              <p:cNvCxnSpPr/>
              <p:nvPr/>
            </p:nvCxnSpPr>
            <p:spPr>
              <a:xfrm flipH="1" rot="5384888">
                <a:off x="3747770" y="5213979"/>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2" name="Google Shape;372;p11"/>
              <p:cNvCxnSpPr/>
              <p:nvPr/>
            </p:nvCxnSpPr>
            <p:spPr>
              <a:xfrm flipH="1" rot="5264888">
                <a:off x="3748126" y="509518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3" name="Google Shape;373;p11"/>
              <p:cNvCxnSpPr/>
              <p:nvPr/>
            </p:nvCxnSpPr>
            <p:spPr>
              <a:xfrm flipH="1" rot="5144888">
                <a:off x="3746936" y="497536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4" name="Google Shape;374;p11"/>
              <p:cNvCxnSpPr/>
              <p:nvPr/>
            </p:nvCxnSpPr>
            <p:spPr>
              <a:xfrm flipH="1" rot="5024888">
                <a:off x="3744424" y="485614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5" name="Google Shape;375;p11"/>
              <p:cNvCxnSpPr/>
              <p:nvPr/>
            </p:nvCxnSpPr>
            <p:spPr>
              <a:xfrm flipH="1" rot="4844888">
                <a:off x="3731044" y="473796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6" name="Google Shape;376;p11"/>
              <p:cNvCxnSpPr/>
              <p:nvPr/>
            </p:nvCxnSpPr>
            <p:spPr>
              <a:xfrm flipH="1" rot="4724888">
                <a:off x="3714431" y="461925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7" name="Google Shape;377;p11"/>
              <p:cNvCxnSpPr/>
              <p:nvPr/>
            </p:nvCxnSpPr>
            <p:spPr>
              <a:xfrm flipH="1" rot="4604888">
                <a:off x="3692114" y="450488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8" name="Google Shape;378;p11"/>
              <p:cNvCxnSpPr/>
              <p:nvPr/>
            </p:nvCxnSpPr>
            <p:spPr>
              <a:xfrm flipH="1" rot="4484888">
                <a:off x="3664306" y="438644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9" name="Google Shape;379;p11"/>
              <p:cNvCxnSpPr/>
              <p:nvPr/>
            </p:nvCxnSpPr>
            <p:spPr>
              <a:xfrm flipH="1" rot="4304888">
                <a:off x="3635304" y="427113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0" name="Google Shape;380;p11"/>
              <p:cNvCxnSpPr/>
              <p:nvPr/>
            </p:nvCxnSpPr>
            <p:spPr>
              <a:xfrm flipH="1" rot="4184888">
                <a:off x="3606302" y="415582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1" name="Google Shape;381;p11"/>
              <p:cNvCxnSpPr/>
              <p:nvPr/>
            </p:nvCxnSpPr>
            <p:spPr>
              <a:xfrm flipH="1" rot="4064888">
                <a:off x="3560459" y="404704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2" name="Google Shape;382;p11"/>
              <p:cNvCxnSpPr/>
              <p:nvPr/>
            </p:nvCxnSpPr>
            <p:spPr>
              <a:xfrm flipH="1" rot="3944888">
                <a:off x="3514615" y="3938268"/>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3" name="Google Shape;383;p11"/>
              <p:cNvCxnSpPr/>
              <p:nvPr/>
            </p:nvCxnSpPr>
            <p:spPr>
              <a:xfrm flipH="1" rot="3764888">
                <a:off x="3472562" y="3823288"/>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4" name="Google Shape;384;p11"/>
              <p:cNvCxnSpPr/>
              <p:nvPr/>
            </p:nvCxnSpPr>
            <p:spPr>
              <a:xfrm flipH="1" rot="3644888">
                <a:off x="3418275" y="371958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5" name="Google Shape;385;p11"/>
              <p:cNvCxnSpPr/>
              <p:nvPr/>
            </p:nvCxnSpPr>
            <p:spPr>
              <a:xfrm flipH="1" rot="3524888">
                <a:off x="3363457" y="361393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6" name="Google Shape;386;p11"/>
              <p:cNvCxnSpPr/>
              <p:nvPr/>
            </p:nvCxnSpPr>
            <p:spPr>
              <a:xfrm flipH="1" rot="3404888">
                <a:off x="3304217" y="350740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7" name="Google Shape;387;p11"/>
              <p:cNvCxnSpPr/>
              <p:nvPr/>
            </p:nvCxnSpPr>
            <p:spPr>
              <a:xfrm flipH="1" rot="3224888">
                <a:off x="3239792" y="3411600"/>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8" name="Google Shape;388;p11"/>
              <p:cNvCxnSpPr/>
              <p:nvPr/>
            </p:nvCxnSpPr>
            <p:spPr>
              <a:xfrm flipH="1" rot="3104888">
                <a:off x="3164790" y="331474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9" name="Google Shape;389;p11"/>
              <p:cNvCxnSpPr/>
              <p:nvPr/>
            </p:nvCxnSpPr>
            <p:spPr>
              <a:xfrm flipH="1" rot="2984888">
                <a:off x="3092263" y="321930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0" name="Google Shape;390;p11"/>
              <p:cNvCxnSpPr/>
              <p:nvPr/>
            </p:nvCxnSpPr>
            <p:spPr>
              <a:xfrm flipH="1" rot="2864888">
                <a:off x="3017791" y="3124395"/>
                <a:ext cx="2875" cy="154901"/>
              </a:xfrm>
              <a:prstGeom prst="straightConnector1">
                <a:avLst/>
              </a:prstGeom>
              <a:noFill/>
              <a:ln cap="rnd" cmpd="sng" w="9525">
                <a:solidFill>
                  <a:srgbClr val="FFFFFF">
                    <a:alpha val="29803"/>
                  </a:srgbClr>
                </a:solidFill>
                <a:prstDash val="solid"/>
                <a:round/>
                <a:headEnd len="sm" w="sm" type="none"/>
                <a:tailEnd len="sm" w="sm" type="none"/>
              </a:ln>
            </p:spPr>
          </p:cxnSp>
        </p:grpSp>
        <p:sp>
          <p:nvSpPr>
            <p:cNvPr id="391" name="Google Shape;391;p11"/>
            <p:cNvSpPr/>
            <p:nvPr/>
          </p:nvSpPr>
          <p:spPr>
            <a:xfrm rot="9884888">
              <a:off x="2988669" y="2667453"/>
              <a:ext cx="1023489" cy="4136689"/>
            </a:xfrm>
            <a:custGeom>
              <a:rect b="b" l="l" r="r" t="t"/>
              <a:pathLst>
                <a:path extrusionOk="0" h="4136689" w="1023489">
                  <a:moveTo>
                    <a:pt x="514487" y="4136689"/>
                  </a:moveTo>
                  <a:lnTo>
                    <a:pt x="479796" y="4082575"/>
                  </a:lnTo>
                  <a:cubicBezTo>
                    <a:pt x="175330" y="3581492"/>
                    <a:pt x="0" y="2993264"/>
                    <a:pt x="0" y="2364087"/>
                  </a:cubicBezTo>
                  <a:cubicBezTo>
                    <a:pt x="0" y="1448919"/>
                    <a:pt x="370945" y="620390"/>
                    <a:pt x="970682" y="20654"/>
                  </a:cubicBezTo>
                  <a:lnTo>
                    <a:pt x="993407" y="0"/>
                  </a:lnTo>
                  <a:lnTo>
                    <a:pt x="1023489" y="8202"/>
                  </a:lnTo>
                  <a:lnTo>
                    <a:pt x="989302" y="39274"/>
                  </a:lnTo>
                  <a:cubicBezTo>
                    <a:pt x="394330" y="634245"/>
                    <a:pt x="26333" y="1456191"/>
                    <a:pt x="26333" y="2364087"/>
                  </a:cubicBezTo>
                  <a:cubicBezTo>
                    <a:pt x="26333" y="2988265"/>
                    <a:pt x="200269" y="3571818"/>
                    <a:pt x="502317" y="4068922"/>
                  </a:cubicBezTo>
                  <a:lnTo>
                    <a:pt x="536898" y="4122864"/>
                  </a:ln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92" name="Google Shape;392;p11"/>
          <p:cNvGrpSpPr/>
          <p:nvPr/>
        </p:nvGrpSpPr>
        <p:grpSpPr>
          <a:xfrm rot="-4860934">
            <a:off x="3832307" y="818427"/>
            <a:ext cx="2157782" cy="1875224"/>
            <a:chOff x="5281603" y="104899"/>
            <a:chExt cx="6910397" cy="6005491"/>
          </a:xfrm>
        </p:grpSpPr>
        <p:sp>
          <p:nvSpPr>
            <p:cNvPr id="393" name="Google Shape;393;p11"/>
            <p:cNvSpPr/>
            <p:nvPr/>
          </p:nvSpPr>
          <p:spPr>
            <a:xfrm>
              <a:off x="5281603" y="104899"/>
              <a:ext cx="6896713" cy="6005491"/>
            </a:xfrm>
            <a:custGeom>
              <a:rect b="b" l="l" r="r" t="t"/>
              <a:pathLst>
                <a:path extrusionOk="0" h="6005491" w="6896713">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94" name="Google Shape;394;p11"/>
            <p:cNvGrpSpPr/>
            <p:nvPr/>
          </p:nvGrpSpPr>
          <p:grpSpPr>
            <a:xfrm>
              <a:off x="5516218" y="331504"/>
              <a:ext cx="6675782" cy="5276654"/>
              <a:chOff x="5516218" y="331504"/>
              <a:chExt cx="6675782" cy="5276654"/>
            </a:xfrm>
          </p:grpSpPr>
          <p:cxnSp>
            <p:nvCxnSpPr>
              <p:cNvPr id="395" name="Google Shape;395;p11"/>
              <p:cNvCxnSpPr/>
              <p:nvPr/>
            </p:nvCxnSpPr>
            <p:spPr>
              <a:xfrm flipH="1">
                <a:off x="9266830" y="33150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6" name="Google Shape;396;p11"/>
              <p:cNvCxnSpPr/>
              <p:nvPr/>
            </p:nvCxnSpPr>
            <p:spPr>
              <a:xfrm flipH="1" rot="120000">
                <a:off x="9408861" y="3383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7" name="Google Shape;397;p11"/>
              <p:cNvCxnSpPr/>
              <p:nvPr/>
            </p:nvCxnSpPr>
            <p:spPr>
              <a:xfrm flipH="1" rot="240000">
                <a:off x="9551700" y="34763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8" name="Google Shape;398;p11"/>
              <p:cNvCxnSpPr/>
              <p:nvPr/>
            </p:nvCxnSpPr>
            <p:spPr>
              <a:xfrm flipH="1" rot="360000">
                <a:off x="9688748" y="36808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9" name="Google Shape;399;p11"/>
              <p:cNvCxnSpPr/>
              <p:nvPr/>
            </p:nvCxnSpPr>
            <p:spPr>
              <a:xfrm flipH="1" rot="540000">
                <a:off x="9824866" y="38922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0" name="Google Shape;400;p11"/>
              <p:cNvCxnSpPr/>
              <p:nvPr/>
            </p:nvCxnSpPr>
            <p:spPr>
              <a:xfrm flipH="1" rot="660000">
                <a:off x="9966867" y="41754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1" name="Google Shape;401;p11"/>
              <p:cNvCxnSpPr/>
              <p:nvPr/>
            </p:nvCxnSpPr>
            <p:spPr>
              <a:xfrm flipH="1" rot="780000">
                <a:off x="10104425" y="4458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2" name="Google Shape;402;p11"/>
              <p:cNvCxnSpPr/>
              <p:nvPr/>
            </p:nvCxnSpPr>
            <p:spPr>
              <a:xfrm flipH="1" rot="900000">
                <a:off x="10240513" y="47948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3" name="Google Shape;403;p11"/>
              <p:cNvCxnSpPr/>
              <p:nvPr/>
            </p:nvCxnSpPr>
            <p:spPr>
              <a:xfrm flipH="1" rot="1080000">
                <a:off x="10373882" y="52435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4" name="Google Shape;404;p11"/>
              <p:cNvCxnSpPr/>
              <p:nvPr/>
            </p:nvCxnSpPr>
            <p:spPr>
              <a:xfrm flipH="1" rot="1200000">
                <a:off x="10505632" y="5706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5" name="Google Shape;405;p11"/>
              <p:cNvCxnSpPr/>
              <p:nvPr/>
            </p:nvCxnSpPr>
            <p:spPr>
              <a:xfrm flipH="1" rot="1320000">
                <a:off x="10637382" y="62134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6" name="Google Shape;406;p11"/>
              <p:cNvCxnSpPr/>
              <p:nvPr/>
            </p:nvCxnSpPr>
            <p:spPr>
              <a:xfrm flipH="1" rot="1440000">
                <a:off x="10760965" y="69043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7" name="Google Shape;407;p11"/>
              <p:cNvCxnSpPr/>
              <p:nvPr/>
            </p:nvCxnSpPr>
            <p:spPr>
              <a:xfrm flipH="1" rot="1620000">
                <a:off x="10888991" y="7550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8" name="Google Shape;408;p11"/>
              <p:cNvCxnSpPr/>
              <p:nvPr/>
            </p:nvCxnSpPr>
            <p:spPr>
              <a:xfrm flipH="1" rot="1740000">
                <a:off x="11010193" y="81974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9" name="Google Shape;409;p11"/>
              <p:cNvCxnSpPr/>
              <p:nvPr/>
            </p:nvCxnSpPr>
            <p:spPr>
              <a:xfrm flipH="1" rot="1860000">
                <a:off x="11129014" y="89566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0" name="Google Shape;410;p11"/>
              <p:cNvCxnSpPr/>
              <p:nvPr/>
            </p:nvCxnSpPr>
            <p:spPr>
              <a:xfrm flipH="1" rot="1980000">
                <a:off x="11249872" y="9680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1" name="Google Shape;411;p11"/>
              <p:cNvCxnSpPr/>
              <p:nvPr/>
            </p:nvCxnSpPr>
            <p:spPr>
              <a:xfrm flipH="1" rot="2160000">
                <a:off x="11366875" y="104808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2" name="Google Shape;412;p11"/>
              <p:cNvCxnSpPr/>
              <p:nvPr/>
            </p:nvCxnSpPr>
            <p:spPr>
              <a:xfrm flipH="1" rot="2280000">
                <a:off x="11474058" y="113152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3" name="Google Shape;413;p11"/>
              <p:cNvCxnSpPr/>
              <p:nvPr/>
            </p:nvCxnSpPr>
            <p:spPr>
              <a:xfrm flipH="1" rot="2400000">
                <a:off x="11583303" y="122179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4" name="Google Shape;414;p11"/>
              <p:cNvCxnSpPr/>
              <p:nvPr/>
            </p:nvCxnSpPr>
            <p:spPr>
              <a:xfrm flipH="1" rot="2520000">
                <a:off x="11685344" y="132177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5" name="Google Shape;415;p11"/>
              <p:cNvCxnSpPr/>
              <p:nvPr/>
            </p:nvCxnSpPr>
            <p:spPr>
              <a:xfrm flipH="1" rot="2700000">
                <a:off x="11787704" y="141763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6" name="Google Shape;416;p11"/>
              <p:cNvCxnSpPr/>
              <p:nvPr/>
            </p:nvCxnSpPr>
            <p:spPr>
              <a:xfrm flipH="1" rot="2820000">
                <a:off x="11880859" y="151793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7" name="Google Shape;417;p11"/>
              <p:cNvCxnSpPr/>
              <p:nvPr/>
            </p:nvCxnSpPr>
            <p:spPr>
              <a:xfrm flipH="1" rot="2940000">
                <a:off x="11969252" y="162743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8" name="Google Shape;418;p11"/>
              <p:cNvCxnSpPr/>
              <p:nvPr/>
            </p:nvCxnSpPr>
            <p:spPr>
              <a:xfrm flipH="1" rot="3060000">
                <a:off x="12062016" y="173601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9" name="Google Shape;419;p11"/>
              <p:cNvCxnSpPr/>
              <p:nvPr/>
            </p:nvCxnSpPr>
            <p:spPr>
              <a:xfrm flipH="1">
                <a:off x="12074680" y="1910249"/>
                <a:ext cx="117320" cy="82912"/>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0" name="Google Shape;420;p11"/>
              <p:cNvCxnSpPr/>
              <p:nvPr/>
            </p:nvCxnSpPr>
            <p:spPr>
              <a:xfrm flipH="1">
                <a:off x="12149943" y="2083594"/>
                <a:ext cx="39676" cy="21436"/>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1" name="Google Shape;421;p11"/>
              <p:cNvCxnSpPr/>
              <p:nvPr/>
            </p:nvCxnSpPr>
            <p:spPr>
              <a:xfrm flipH="1" rot="-180000">
                <a:off x="9127990" y="33425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2" name="Google Shape;422;p11"/>
              <p:cNvCxnSpPr/>
              <p:nvPr/>
            </p:nvCxnSpPr>
            <p:spPr>
              <a:xfrm flipH="1" rot="-300000">
                <a:off x="8987576" y="33663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3" name="Google Shape;423;p11"/>
              <p:cNvCxnSpPr/>
              <p:nvPr/>
            </p:nvCxnSpPr>
            <p:spPr>
              <a:xfrm flipH="1" rot="-420000">
                <a:off x="8844859" y="35117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4" name="Google Shape;424;p11"/>
              <p:cNvCxnSpPr/>
              <p:nvPr/>
            </p:nvCxnSpPr>
            <p:spPr>
              <a:xfrm flipH="1" rot="-540000">
                <a:off x="8706904" y="3657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5" name="Google Shape;425;p11"/>
              <p:cNvCxnSpPr/>
              <p:nvPr/>
            </p:nvCxnSpPr>
            <p:spPr>
              <a:xfrm flipH="1" rot="-720000">
                <a:off x="8568008" y="3878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6" name="Google Shape;426;p11"/>
              <p:cNvCxnSpPr/>
              <p:nvPr/>
            </p:nvCxnSpPr>
            <p:spPr>
              <a:xfrm flipH="1" rot="-840000">
                <a:off x="8429112" y="41006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7" name="Google Shape;427;p11"/>
              <p:cNvCxnSpPr/>
              <p:nvPr/>
            </p:nvCxnSpPr>
            <p:spPr>
              <a:xfrm flipH="1" rot="-960000">
                <a:off x="8294968" y="4462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8" name="Google Shape;428;p11"/>
              <p:cNvCxnSpPr/>
              <p:nvPr/>
            </p:nvCxnSpPr>
            <p:spPr>
              <a:xfrm flipH="1" rot="-1080000">
                <a:off x="8160824" y="48237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9" name="Google Shape;429;p11"/>
              <p:cNvCxnSpPr/>
              <p:nvPr/>
            </p:nvCxnSpPr>
            <p:spPr>
              <a:xfrm flipH="1" rot="-1260000">
                <a:off x="8027689" y="53184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0" name="Google Shape;430;p11"/>
              <p:cNvCxnSpPr/>
              <p:nvPr/>
            </p:nvCxnSpPr>
            <p:spPr>
              <a:xfrm flipH="1" rot="-1380000">
                <a:off x="7894554" y="58132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1" name="Google Shape;431;p11"/>
              <p:cNvCxnSpPr/>
              <p:nvPr/>
            </p:nvCxnSpPr>
            <p:spPr>
              <a:xfrm flipH="1" rot="-1500000">
                <a:off x="7761419" y="63079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2" name="Google Shape;432;p11"/>
              <p:cNvCxnSpPr/>
              <p:nvPr/>
            </p:nvCxnSpPr>
            <p:spPr>
              <a:xfrm flipH="1" rot="-1620000">
                <a:off x="7636645" y="68980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3" name="Google Shape;433;p11"/>
              <p:cNvCxnSpPr/>
              <p:nvPr/>
            </p:nvCxnSpPr>
            <p:spPr>
              <a:xfrm flipH="1" rot="-1800000">
                <a:off x="7511871" y="75119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4" name="Google Shape;434;p11"/>
              <p:cNvCxnSpPr/>
              <p:nvPr/>
            </p:nvCxnSpPr>
            <p:spPr>
              <a:xfrm flipH="1" rot="-1920000">
                <a:off x="7387899" y="81977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5" name="Google Shape;435;p11"/>
              <p:cNvCxnSpPr/>
              <p:nvPr/>
            </p:nvCxnSpPr>
            <p:spPr>
              <a:xfrm flipH="1" rot="-2040000">
                <a:off x="7268530" y="89316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6" name="Google Shape;436;p11"/>
              <p:cNvCxnSpPr/>
              <p:nvPr/>
            </p:nvCxnSpPr>
            <p:spPr>
              <a:xfrm flipH="1" rot="-2160000">
                <a:off x="7152030" y="97658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7" name="Google Shape;437;p11"/>
              <p:cNvCxnSpPr/>
              <p:nvPr/>
            </p:nvCxnSpPr>
            <p:spPr>
              <a:xfrm flipH="1" rot="-2340000">
                <a:off x="7041695" y="106002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8" name="Google Shape;438;p11"/>
              <p:cNvCxnSpPr/>
              <p:nvPr/>
            </p:nvCxnSpPr>
            <p:spPr>
              <a:xfrm flipH="1" rot="-2460000">
                <a:off x="6931360" y="114346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9" name="Google Shape;439;p11"/>
              <p:cNvCxnSpPr/>
              <p:nvPr/>
            </p:nvCxnSpPr>
            <p:spPr>
              <a:xfrm flipH="1" rot="-2580000">
                <a:off x="6819070" y="123586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40" name="Google Shape;440;p11"/>
              <p:cNvCxnSpPr/>
              <p:nvPr/>
            </p:nvCxnSpPr>
            <p:spPr>
              <a:xfrm flipH="1" rot="-2700000">
                <a:off x="6721359" y="133274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41" name="Google Shape;441;p11"/>
              <p:cNvCxnSpPr/>
              <p:nvPr/>
            </p:nvCxnSpPr>
            <p:spPr>
              <a:xfrm flipH="1" rot="-2880000">
                <a:off x="6617467" y="14294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42" name="Google Shape;442;p11"/>
              <p:cNvCxnSpPr/>
              <p:nvPr/>
            </p:nvCxnSpPr>
            <p:spPr>
              <a:xfrm flipH="1" rot="-3000000">
                <a:off x="6520032" y="152728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43" name="Google Shape;443;p11"/>
              <p:cNvCxnSpPr/>
              <p:nvPr/>
            </p:nvCxnSpPr>
            <p:spPr>
              <a:xfrm flipH="1" rot="-3120000">
                <a:off x="6429579" y="164161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44" name="Google Shape;444;p11"/>
              <p:cNvCxnSpPr/>
              <p:nvPr/>
            </p:nvCxnSpPr>
            <p:spPr>
              <a:xfrm flipH="1" rot="-3240000">
                <a:off x="6340532" y="17504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45" name="Google Shape;445;p11"/>
              <p:cNvCxnSpPr/>
              <p:nvPr/>
            </p:nvCxnSpPr>
            <p:spPr>
              <a:xfrm flipH="1" rot="-3420000">
                <a:off x="6261757" y="18601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46" name="Google Shape;446;p11"/>
              <p:cNvCxnSpPr/>
              <p:nvPr/>
            </p:nvCxnSpPr>
            <p:spPr>
              <a:xfrm flipH="1" rot="-3540000">
                <a:off x="6184144" y="19796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47" name="Google Shape;447;p11"/>
              <p:cNvCxnSpPr/>
              <p:nvPr/>
            </p:nvCxnSpPr>
            <p:spPr>
              <a:xfrm flipH="1" rot="-3660000">
                <a:off x="6106531" y="209906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48" name="Google Shape;448;p11"/>
              <p:cNvCxnSpPr/>
              <p:nvPr/>
            </p:nvCxnSpPr>
            <p:spPr>
              <a:xfrm flipH="1" rot="-3780000">
                <a:off x="6043206" y="222255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49" name="Google Shape;449;p11"/>
              <p:cNvCxnSpPr/>
              <p:nvPr/>
            </p:nvCxnSpPr>
            <p:spPr>
              <a:xfrm flipH="1" rot="-3960000">
                <a:off x="5978913" y="234430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50" name="Google Shape;450;p11"/>
              <p:cNvCxnSpPr/>
              <p:nvPr/>
            </p:nvCxnSpPr>
            <p:spPr>
              <a:xfrm flipH="1" rot="-4080000">
                <a:off x="5912438" y="24706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51" name="Google Shape;451;p11"/>
              <p:cNvCxnSpPr/>
              <p:nvPr/>
            </p:nvCxnSpPr>
            <p:spPr>
              <a:xfrm flipH="1" rot="-4200000">
                <a:off x="5858875" y="260092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52" name="Google Shape;452;p11"/>
              <p:cNvCxnSpPr/>
              <p:nvPr/>
            </p:nvCxnSpPr>
            <p:spPr>
              <a:xfrm flipH="1" rot="-4320000">
                <a:off x="5808182" y="273404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53" name="Google Shape;453;p11"/>
              <p:cNvCxnSpPr/>
              <p:nvPr/>
            </p:nvCxnSpPr>
            <p:spPr>
              <a:xfrm flipH="1" rot="-4500000">
                <a:off x="5773263" y="286686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54" name="Google Shape;454;p11"/>
              <p:cNvCxnSpPr/>
              <p:nvPr/>
            </p:nvCxnSpPr>
            <p:spPr>
              <a:xfrm flipH="1" rot="-4620000">
                <a:off x="5735963" y="300206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55" name="Google Shape;455;p11"/>
              <p:cNvCxnSpPr/>
              <p:nvPr/>
            </p:nvCxnSpPr>
            <p:spPr>
              <a:xfrm flipH="1" rot="-4740000">
                <a:off x="5700105" y="313891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56" name="Google Shape;456;p11"/>
              <p:cNvCxnSpPr/>
              <p:nvPr/>
            </p:nvCxnSpPr>
            <p:spPr>
              <a:xfrm flipH="1" rot="-4860000">
                <a:off x="5665939" y="327548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57" name="Google Shape;457;p11"/>
              <p:cNvCxnSpPr/>
              <p:nvPr/>
            </p:nvCxnSpPr>
            <p:spPr>
              <a:xfrm flipH="1" rot="-5040000">
                <a:off x="5644476" y="341425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58" name="Google Shape;458;p11"/>
              <p:cNvCxnSpPr/>
              <p:nvPr/>
            </p:nvCxnSpPr>
            <p:spPr>
              <a:xfrm flipH="1" rot="-5160000">
                <a:off x="5626530" y="35546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59" name="Google Shape;459;p11"/>
              <p:cNvCxnSpPr/>
              <p:nvPr/>
            </p:nvCxnSpPr>
            <p:spPr>
              <a:xfrm flipH="1" rot="-5280000">
                <a:off x="5616429" y="369183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0" name="Google Shape;460;p11"/>
              <p:cNvCxnSpPr/>
              <p:nvPr/>
            </p:nvCxnSpPr>
            <p:spPr>
              <a:xfrm flipH="1" rot="-5400000">
                <a:off x="5611319" y="38353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1" name="Google Shape;461;p11"/>
              <p:cNvCxnSpPr/>
              <p:nvPr/>
            </p:nvCxnSpPr>
            <p:spPr>
              <a:xfrm flipH="1" rot="-5580000">
                <a:off x="5608540" y="397572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2" name="Google Shape;462;p11"/>
              <p:cNvCxnSpPr/>
              <p:nvPr/>
            </p:nvCxnSpPr>
            <p:spPr>
              <a:xfrm flipH="1" rot="-5700000">
                <a:off x="5605761" y="41160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3" name="Google Shape;463;p11"/>
              <p:cNvCxnSpPr/>
              <p:nvPr/>
            </p:nvCxnSpPr>
            <p:spPr>
              <a:xfrm flipH="1" rot="-5820000">
                <a:off x="5624195" y="425421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4" name="Google Shape;464;p11"/>
              <p:cNvCxnSpPr/>
              <p:nvPr/>
            </p:nvCxnSpPr>
            <p:spPr>
              <a:xfrm flipH="1" rot="-5940000">
                <a:off x="5642629" y="439235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5" name="Google Shape;465;p11"/>
              <p:cNvCxnSpPr/>
              <p:nvPr/>
            </p:nvCxnSpPr>
            <p:spPr>
              <a:xfrm flipH="1" rot="-6120000">
                <a:off x="5654818" y="453638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6" name="Google Shape;466;p11"/>
              <p:cNvCxnSpPr/>
              <p:nvPr/>
            </p:nvCxnSpPr>
            <p:spPr>
              <a:xfrm flipH="1" rot="-6240000">
                <a:off x="5684446" y="467136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7" name="Google Shape;467;p11"/>
              <p:cNvCxnSpPr/>
              <p:nvPr/>
            </p:nvCxnSpPr>
            <p:spPr>
              <a:xfrm flipH="1" rot="-6360000">
                <a:off x="5714074" y="480873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8" name="Google Shape;468;p11"/>
              <p:cNvCxnSpPr/>
              <p:nvPr/>
            </p:nvCxnSpPr>
            <p:spPr>
              <a:xfrm flipH="1" rot="-6480000">
                <a:off x="5748464" y="49484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9" name="Google Shape;469;p11"/>
              <p:cNvCxnSpPr/>
              <p:nvPr/>
            </p:nvCxnSpPr>
            <p:spPr>
              <a:xfrm flipH="1" rot="-6660000">
                <a:off x="5792091" y="507760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0" name="Google Shape;470;p11"/>
              <p:cNvCxnSpPr/>
              <p:nvPr/>
            </p:nvCxnSpPr>
            <p:spPr>
              <a:xfrm flipH="1" rot="-6780000">
                <a:off x="5847441" y="52112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1" name="Google Shape;471;p11"/>
              <p:cNvCxnSpPr/>
              <p:nvPr/>
            </p:nvCxnSpPr>
            <p:spPr>
              <a:xfrm flipH="1" rot="-6900000">
                <a:off x="5900410" y="534245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2" name="Google Shape;472;p11"/>
              <p:cNvCxnSpPr/>
              <p:nvPr/>
            </p:nvCxnSpPr>
            <p:spPr>
              <a:xfrm flipH="1" rot="-7020000">
                <a:off x="5955760" y="5473693"/>
                <a:ext cx="3394" cy="182880"/>
              </a:xfrm>
              <a:prstGeom prst="straightConnector1">
                <a:avLst/>
              </a:prstGeom>
              <a:noFill/>
              <a:ln cap="rnd" cmpd="sng" w="9525">
                <a:solidFill>
                  <a:srgbClr val="FFFFFF">
                    <a:alpha val="29803"/>
                  </a:srgbClr>
                </a:solidFill>
                <a:prstDash val="solid"/>
                <a:round/>
                <a:headEnd len="sm" w="sm" type="none"/>
                <a:tailEnd len="sm" w="sm" type="none"/>
              </a:ln>
            </p:spPr>
          </p:cxnSp>
        </p:grpSp>
      </p:grpSp>
      <p:pic>
        <p:nvPicPr>
          <p:cNvPr descr="Related image" id="473" name="Google Shape;473;p11"/>
          <p:cNvPicPr preferRelativeResize="0"/>
          <p:nvPr/>
        </p:nvPicPr>
        <p:blipFill rotWithShape="1">
          <a:blip r:embed="rId5">
            <a:alphaModFix/>
          </a:blip>
          <a:srcRect b="10546" l="0" r="6" t="10887"/>
          <a:stretch/>
        </p:blipFill>
        <p:spPr>
          <a:xfrm>
            <a:off x="911911" y="10"/>
            <a:ext cx="2932638" cy="1728123"/>
          </a:xfrm>
          <a:custGeom>
            <a:rect b="b" l="l" r="r" t="t"/>
            <a:pathLst>
              <a:path extrusionOk="0" h="2304178" w="3910184">
                <a:moveTo>
                  <a:pt x="32864" y="0"/>
                </a:moveTo>
                <a:lnTo>
                  <a:pt x="3877322" y="0"/>
                </a:lnTo>
                <a:lnTo>
                  <a:pt x="3900090" y="149190"/>
                </a:lnTo>
                <a:cubicBezTo>
                  <a:pt x="3906765" y="214915"/>
                  <a:pt x="3910184" y="281602"/>
                  <a:pt x="3910184" y="349087"/>
                </a:cubicBezTo>
                <a:cubicBezTo>
                  <a:pt x="3910184" y="1428854"/>
                  <a:pt x="3034859" y="2304178"/>
                  <a:pt x="1955092" y="2304178"/>
                </a:cubicBezTo>
                <a:cubicBezTo>
                  <a:pt x="875325" y="2304178"/>
                  <a:pt x="0" y="1428854"/>
                  <a:pt x="0" y="349087"/>
                </a:cubicBezTo>
                <a:cubicBezTo>
                  <a:pt x="0" y="281602"/>
                  <a:pt x="3419" y="214915"/>
                  <a:pt x="10094" y="149190"/>
                </a:cubicBezTo>
                <a:close/>
              </a:path>
            </a:pathLst>
          </a:custGeom>
          <a:noFill/>
          <a:ln>
            <a:noFill/>
          </a:ln>
        </p:spPr>
      </p:pic>
      <p:pic>
        <p:nvPicPr>
          <p:cNvPr descr="Image result for brainstorming" id="474" name="Google Shape;474;p11"/>
          <p:cNvPicPr preferRelativeResize="0"/>
          <p:nvPr/>
        </p:nvPicPr>
        <p:blipFill rotWithShape="1">
          <a:blip r:embed="rId6">
            <a:alphaModFix/>
          </a:blip>
          <a:srcRect b="-5" l="0" r="11448" t="0"/>
          <a:stretch/>
        </p:blipFill>
        <p:spPr>
          <a:xfrm>
            <a:off x="-164" y="1705305"/>
            <a:ext cx="2717146" cy="3438195"/>
          </a:xfrm>
          <a:custGeom>
            <a:rect b="b" l="l" r="r" t="t"/>
            <a:pathLst>
              <a:path extrusionOk="0" h="4584260" w="3622862">
                <a:moveTo>
                  <a:pt x="706129" y="0"/>
                </a:moveTo>
                <a:cubicBezTo>
                  <a:pt x="2316996" y="0"/>
                  <a:pt x="3622862" y="1305866"/>
                  <a:pt x="3622862" y="2916733"/>
                </a:cubicBezTo>
                <a:cubicBezTo>
                  <a:pt x="3622862" y="3520808"/>
                  <a:pt x="3439225" y="4081993"/>
                  <a:pt x="3124730" y="4547506"/>
                </a:cubicBezTo>
                <a:lnTo>
                  <a:pt x="3097246" y="4584260"/>
                </a:lnTo>
                <a:lnTo>
                  <a:pt x="0" y="4584260"/>
                </a:lnTo>
                <a:lnTo>
                  <a:pt x="0" y="87518"/>
                </a:lnTo>
                <a:lnTo>
                  <a:pt x="47423" y="74689"/>
                </a:lnTo>
                <a:cubicBezTo>
                  <a:pt x="259105" y="25825"/>
                  <a:pt x="479601" y="0"/>
                  <a:pt x="706129" y="0"/>
                </a:cubicBezTo>
                <a:close/>
              </a:path>
            </a:pathLst>
          </a:custGeom>
          <a:noFill/>
          <a:ln>
            <a:noFill/>
          </a:ln>
        </p:spPr>
      </p:pic>
      <p:grpSp>
        <p:nvGrpSpPr>
          <p:cNvPr id="475" name="Google Shape;475;p11"/>
          <p:cNvGrpSpPr/>
          <p:nvPr/>
        </p:nvGrpSpPr>
        <p:grpSpPr>
          <a:xfrm>
            <a:off x="6065152" y="-22760"/>
            <a:ext cx="3467771" cy="3097239"/>
            <a:chOff x="8086870" y="-30348"/>
            <a:chExt cx="4623695" cy="4129651"/>
          </a:xfrm>
        </p:grpSpPr>
        <p:sp>
          <p:nvSpPr>
            <p:cNvPr id="476" name="Google Shape;476;p11"/>
            <p:cNvSpPr/>
            <p:nvPr/>
          </p:nvSpPr>
          <p:spPr>
            <a:xfrm rot="-4860934">
              <a:off x="8643787" y="-19382"/>
              <a:ext cx="3509861" cy="4126199"/>
            </a:xfrm>
            <a:custGeom>
              <a:rect b="b" l="l" r="r" t="t"/>
              <a:pathLst>
                <a:path extrusionOk="0" h="4126199" w="3509861">
                  <a:moveTo>
                    <a:pt x="3506004" y="51598"/>
                  </a:moveTo>
                  <a:lnTo>
                    <a:pt x="3509861" y="75992"/>
                  </a:lnTo>
                  <a:lnTo>
                    <a:pt x="3265815" y="38747"/>
                  </a:lnTo>
                  <a:cubicBezTo>
                    <a:pt x="3166930" y="28704"/>
                    <a:pt x="3066597" y="23559"/>
                    <a:pt x="2965063" y="23559"/>
                  </a:cubicBezTo>
                  <a:cubicBezTo>
                    <a:pt x="1340516" y="23559"/>
                    <a:pt x="23559" y="1340516"/>
                    <a:pt x="23559" y="2965064"/>
                  </a:cubicBezTo>
                  <a:cubicBezTo>
                    <a:pt x="23560" y="3314088"/>
                    <a:pt x="84347" y="3648914"/>
                    <a:pt x="195913" y="3959533"/>
                  </a:cubicBezTo>
                  <a:lnTo>
                    <a:pt x="260715" y="4122429"/>
                  </a:lnTo>
                  <a:lnTo>
                    <a:pt x="236868" y="4126199"/>
                  </a:lnTo>
                  <a:lnTo>
                    <a:pt x="173735" y="3967497"/>
                  </a:lnTo>
                  <a:cubicBezTo>
                    <a:pt x="61275" y="3654391"/>
                    <a:pt x="0" y="3316882"/>
                    <a:pt x="0" y="2965064"/>
                  </a:cubicBezTo>
                  <a:cubicBezTo>
                    <a:pt x="0" y="1327504"/>
                    <a:pt x="1327504" y="0"/>
                    <a:pt x="2965063" y="0"/>
                  </a:cubicBezTo>
                  <a:cubicBezTo>
                    <a:pt x="3067411" y="0"/>
                    <a:pt x="3168547" y="5186"/>
                    <a:pt x="3268224" y="15309"/>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77" name="Google Shape;477;p11"/>
            <p:cNvGrpSpPr/>
            <p:nvPr/>
          </p:nvGrpSpPr>
          <p:grpSpPr>
            <a:xfrm>
              <a:off x="8686805" y="-30348"/>
              <a:ext cx="3482629" cy="3809178"/>
              <a:chOff x="8686805" y="-30348"/>
              <a:chExt cx="3482629" cy="3809178"/>
            </a:xfrm>
          </p:grpSpPr>
          <p:cxnSp>
            <p:nvCxnSpPr>
              <p:cNvPr id="478" name="Google Shape;478;p11"/>
              <p:cNvCxnSpPr/>
              <p:nvPr/>
            </p:nvCxnSpPr>
            <p:spPr>
              <a:xfrm flipH="1" rot="-4860934">
                <a:off x="8795466" y="43904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9" name="Google Shape;479;p11"/>
              <p:cNvCxnSpPr/>
              <p:nvPr/>
            </p:nvCxnSpPr>
            <p:spPr>
              <a:xfrm flipH="1" rot="-4740934">
                <a:off x="8817382" y="33354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0" name="Google Shape;480;p11"/>
              <p:cNvCxnSpPr/>
              <p:nvPr/>
            </p:nvCxnSpPr>
            <p:spPr>
              <a:xfrm flipH="1" rot="-4620934">
                <a:off x="8841253" y="22773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1" name="Google Shape;481;p11"/>
              <p:cNvCxnSpPr/>
              <p:nvPr/>
            </p:nvCxnSpPr>
            <p:spPr>
              <a:xfrm flipH="1" rot="-4500934">
                <a:off x="8872780" y="12756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2" name="Google Shape;482;p11"/>
              <p:cNvCxnSpPr/>
              <p:nvPr/>
            </p:nvCxnSpPr>
            <p:spPr>
              <a:xfrm flipH="1" rot="-4320934">
                <a:off x="8904709" y="28186"/>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3" name="Google Shape;483;p11"/>
              <p:cNvCxnSpPr/>
              <p:nvPr/>
            </p:nvCxnSpPr>
            <p:spPr>
              <a:xfrm flipH="1" rot="-4200934">
                <a:off x="8942715" y="-7475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4" name="Google Shape;484;p11"/>
              <p:cNvCxnSpPr/>
              <p:nvPr/>
            </p:nvCxnSpPr>
            <p:spPr>
              <a:xfrm flipH="1" rot="-5040934">
                <a:off x="8781091" y="54329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5" name="Google Shape;485;p11"/>
              <p:cNvCxnSpPr/>
              <p:nvPr/>
            </p:nvCxnSpPr>
            <p:spPr>
              <a:xfrm flipH="1" rot="-5160934">
                <a:off x="8766257" y="64867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6" name="Google Shape;486;p11"/>
              <p:cNvCxnSpPr/>
              <p:nvPr/>
            </p:nvCxnSpPr>
            <p:spPr>
              <a:xfrm flipH="1" rot="-5280934">
                <a:off x="8760253" y="75722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7" name="Google Shape;487;p11"/>
              <p:cNvCxnSpPr/>
              <p:nvPr/>
            </p:nvCxnSpPr>
            <p:spPr>
              <a:xfrm flipH="1" rot="-5400934">
                <a:off x="8754813" y="862203"/>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8" name="Google Shape;488;p11"/>
              <p:cNvCxnSpPr/>
              <p:nvPr/>
            </p:nvCxnSpPr>
            <p:spPr>
              <a:xfrm flipH="1" rot="-5580934">
                <a:off x="8754971" y="96879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9" name="Google Shape;489;p11"/>
              <p:cNvCxnSpPr/>
              <p:nvPr/>
            </p:nvCxnSpPr>
            <p:spPr>
              <a:xfrm flipH="1" rot="-5700934">
                <a:off x="8755130" y="107537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0" name="Google Shape;490;p11"/>
              <p:cNvCxnSpPr/>
              <p:nvPr/>
            </p:nvCxnSpPr>
            <p:spPr>
              <a:xfrm flipH="1" rot="-5820934">
                <a:off x="8766318" y="118006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1" name="Google Shape;491;p11"/>
              <p:cNvCxnSpPr/>
              <p:nvPr/>
            </p:nvCxnSpPr>
            <p:spPr>
              <a:xfrm flipH="1" rot="-5940934">
                <a:off x="8777506" y="128475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2" name="Google Shape;492;p11"/>
              <p:cNvCxnSpPr/>
              <p:nvPr/>
            </p:nvCxnSpPr>
            <p:spPr>
              <a:xfrm flipH="1" rot="-6120934">
                <a:off x="8798781" y="139025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3" name="Google Shape;493;p11"/>
              <p:cNvCxnSpPr/>
              <p:nvPr/>
            </p:nvCxnSpPr>
            <p:spPr>
              <a:xfrm flipH="1" rot="-6240934">
                <a:off x="8820056" y="149576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4" name="Google Shape;494;p11"/>
              <p:cNvCxnSpPr/>
              <p:nvPr/>
            </p:nvCxnSpPr>
            <p:spPr>
              <a:xfrm flipH="1" rot="-6360934">
                <a:off x="8841331" y="160127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5" name="Google Shape;495;p11"/>
              <p:cNvCxnSpPr/>
              <p:nvPr/>
            </p:nvCxnSpPr>
            <p:spPr>
              <a:xfrm flipH="1" rot="-6480934">
                <a:off x="8870734" y="170164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6" name="Google Shape;496;p11"/>
              <p:cNvCxnSpPr/>
              <p:nvPr/>
            </p:nvCxnSpPr>
            <p:spPr>
              <a:xfrm flipH="1" rot="-6660934">
                <a:off x="8901919" y="180230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7" name="Google Shape;497;p11"/>
              <p:cNvCxnSpPr/>
              <p:nvPr/>
            </p:nvCxnSpPr>
            <p:spPr>
              <a:xfrm flipH="1" rot="-6780934">
                <a:off x="8938578" y="190321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8" name="Google Shape;498;p11"/>
              <p:cNvCxnSpPr/>
              <p:nvPr/>
            </p:nvCxnSpPr>
            <p:spPr>
              <a:xfrm flipH="1" rot="-6900934">
                <a:off x="8979385" y="200125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9" name="Google Shape;499;p11"/>
              <p:cNvCxnSpPr/>
              <p:nvPr/>
            </p:nvCxnSpPr>
            <p:spPr>
              <a:xfrm flipH="1" rot="-7020934">
                <a:off x="9028039" y="209832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0" name="Google Shape;500;p11"/>
              <p:cNvCxnSpPr/>
              <p:nvPr/>
            </p:nvCxnSpPr>
            <p:spPr>
              <a:xfrm flipH="1" rot="-7200934">
                <a:off x="9077438" y="219078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1" name="Google Shape;501;p11"/>
              <p:cNvCxnSpPr/>
              <p:nvPr/>
            </p:nvCxnSpPr>
            <p:spPr>
              <a:xfrm flipH="1" rot="-7320934">
                <a:off x="9126837" y="2283246"/>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2" name="Google Shape;502;p11"/>
              <p:cNvCxnSpPr/>
              <p:nvPr/>
            </p:nvCxnSpPr>
            <p:spPr>
              <a:xfrm flipH="1" rot="-7440934">
                <a:off x="9182708" y="237823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3" name="Google Shape;503;p11"/>
              <p:cNvCxnSpPr/>
              <p:nvPr/>
            </p:nvCxnSpPr>
            <p:spPr>
              <a:xfrm flipH="1" rot="-7560934">
                <a:off x="9243661" y="246283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4" name="Google Shape;504;p11"/>
              <p:cNvCxnSpPr/>
              <p:nvPr/>
            </p:nvCxnSpPr>
            <p:spPr>
              <a:xfrm flipH="1" rot="-7740934">
                <a:off x="9303730" y="255203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5" name="Google Shape;505;p11"/>
              <p:cNvCxnSpPr/>
              <p:nvPr/>
            </p:nvCxnSpPr>
            <p:spPr>
              <a:xfrm flipH="1" rot="-7860934">
                <a:off x="9365449" y="263654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6" name="Google Shape;506;p11"/>
              <p:cNvCxnSpPr/>
              <p:nvPr/>
            </p:nvCxnSpPr>
            <p:spPr>
              <a:xfrm flipH="1" rot="-7980934">
                <a:off x="9440317" y="2717783"/>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7" name="Google Shape;507;p11"/>
              <p:cNvCxnSpPr/>
              <p:nvPr/>
            </p:nvCxnSpPr>
            <p:spPr>
              <a:xfrm flipH="1" rot="-8100934">
                <a:off x="9511226" y="279731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8" name="Google Shape;508;p11"/>
              <p:cNvCxnSpPr/>
              <p:nvPr/>
            </p:nvCxnSpPr>
            <p:spPr>
              <a:xfrm flipH="1" rot="-8280934">
                <a:off x="9584056" y="286926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9" name="Google Shape;509;p11"/>
              <p:cNvCxnSpPr/>
              <p:nvPr/>
            </p:nvCxnSpPr>
            <p:spPr>
              <a:xfrm flipH="1" rot="-8400934">
                <a:off x="9664273" y="2941493"/>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0" name="Google Shape;510;p11"/>
              <p:cNvCxnSpPr/>
              <p:nvPr/>
            </p:nvCxnSpPr>
            <p:spPr>
              <a:xfrm flipH="1" rot="-8520934">
                <a:off x="9744490" y="301372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1" name="Google Shape;511;p11"/>
              <p:cNvCxnSpPr/>
              <p:nvPr/>
            </p:nvCxnSpPr>
            <p:spPr>
              <a:xfrm flipH="1" rot="-8640934">
                <a:off x="9829433" y="307573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2" name="Google Shape;512;p11"/>
              <p:cNvCxnSpPr/>
              <p:nvPr/>
            </p:nvCxnSpPr>
            <p:spPr>
              <a:xfrm flipH="1" rot="-8820934">
                <a:off x="9912951" y="3138266"/>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3" name="Google Shape;513;p11"/>
              <p:cNvCxnSpPr/>
              <p:nvPr/>
            </p:nvCxnSpPr>
            <p:spPr>
              <a:xfrm flipH="1" rot="-8940934">
                <a:off x="9999678" y="320297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4" name="Google Shape;514;p11"/>
              <p:cNvCxnSpPr/>
              <p:nvPr/>
            </p:nvCxnSpPr>
            <p:spPr>
              <a:xfrm flipH="1" rot="-9060934">
                <a:off x="10090827" y="325848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5" name="Google Shape;515;p11"/>
              <p:cNvCxnSpPr/>
              <p:nvPr/>
            </p:nvCxnSpPr>
            <p:spPr>
              <a:xfrm flipH="1" rot="-9180934">
                <a:off x="10184468" y="331218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6" name="Google Shape;516;p11"/>
              <p:cNvCxnSpPr/>
              <p:nvPr/>
            </p:nvCxnSpPr>
            <p:spPr>
              <a:xfrm flipH="1" rot="-9360934">
                <a:off x="10279751" y="335403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7" name="Google Shape;517;p11"/>
              <p:cNvCxnSpPr/>
              <p:nvPr/>
            </p:nvCxnSpPr>
            <p:spPr>
              <a:xfrm flipH="1" rot="-9480934">
                <a:off x="10376536" y="339795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8" name="Google Shape;518;p11"/>
              <p:cNvCxnSpPr/>
              <p:nvPr/>
            </p:nvCxnSpPr>
            <p:spPr>
              <a:xfrm flipH="1" rot="-9600934">
                <a:off x="10474724" y="344099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9" name="Google Shape;519;p11"/>
              <p:cNvCxnSpPr/>
              <p:nvPr/>
            </p:nvCxnSpPr>
            <p:spPr>
              <a:xfrm flipH="1" rot="-9720934">
                <a:off x="10572911" y="348272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0" name="Google Shape;520;p11"/>
              <p:cNvCxnSpPr/>
              <p:nvPr/>
            </p:nvCxnSpPr>
            <p:spPr>
              <a:xfrm flipH="1" rot="-9900934">
                <a:off x="10674235" y="351521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1" name="Google Shape;521;p11"/>
              <p:cNvCxnSpPr/>
              <p:nvPr/>
            </p:nvCxnSpPr>
            <p:spPr>
              <a:xfrm flipH="1" rot="-10020934">
                <a:off x="10777184" y="354526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2" name="Google Shape;522;p11"/>
              <p:cNvCxnSpPr/>
              <p:nvPr/>
            </p:nvCxnSpPr>
            <p:spPr>
              <a:xfrm flipH="1" rot="-10140934">
                <a:off x="10878685" y="356905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3" name="Google Shape;523;p11"/>
              <p:cNvCxnSpPr/>
              <p:nvPr/>
            </p:nvCxnSpPr>
            <p:spPr>
              <a:xfrm flipH="1" rot="-10260934">
                <a:off x="10985523" y="358987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4" name="Google Shape;524;p11"/>
              <p:cNvCxnSpPr/>
              <p:nvPr/>
            </p:nvCxnSpPr>
            <p:spPr>
              <a:xfrm flipH="1" rot="-10440934">
                <a:off x="11090248" y="360856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5" name="Google Shape;525;p11"/>
              <p:cNvCxnSpPr/>
              <p:nvPr/>
            </p:nvCxnSpPr>
            <p:spPr>
              <a:xfrm flipH="1" rot="-10560934">
                <a:off x="11194974" y="362725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6" name="Google Shape;526;p11"/>
              <p:cNvCxnSpPr/>
              <p:nvPr/>
            </p:nvCxnSpPr>
            <p:spPr>
              <a:xfrm flipH="1" rot="-10680934">
                <a:off x="11300553" y="362979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7" name="Google Shape;527;p11"/>
              <p:cNvCxnSpPr/>
              <p:nvPr/>
            </p:nvCxnSpPr>
            <p:spPr>
              <a:xfrm flipH="1" rot="10799066">
                <a:off x="11406133" y="363234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8" name="Google Shape;528;p11"/>
              <p:cNvCxnSpPr/>
              <p:nvPr/>
            </p:nvCxnSpPr>
            <p:spPr>
              <a:xfrm flipH="1" rot="10619066">
                <a:off x="11515381" y="364027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9" name="Google Shape;529;p11"/>
              <p:cNvCxnSpPr/>
              <p:nvPr/>
            </p:nvCxnSpPr>
            <p:spPr>
              <a:xfrm flipH="1" rot="10499066">
                <a:off x="11619921" y="363406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0" name="Google Shape;530;p11"/>
              <p:cNvCxnSpPr/>
              <p:nvPr/>
            </p:nvCxnSpPr>
            <p:spPr>
              <a:xfrm flipH="1" rot="10379066">
                <a:off x="11726244" y="362814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1" name="Google Shape;531;p11"/>
              <p:cNvCxnSpPr/>
              <p:nvPr/>
            </p:nvCxnSpPr>
            <p:spPr>
              <a:xfrm flipH="1" rot="10259066">
                <a:off x="11834913" y="361894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2" name="Google Shape;532;p11"/>
              <p:cNvCxnSpPr/>
              <p:nvPr/>
            </p:nvCxnSpPr>
            <p:spPr>
              <a:xfrm flipH="1" rot="10079066">
                <a:off x="11936733" y="360157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3" name="Google Shape;533;p11"/>
              <p:cNvCxnSpPr/>
              <p:nvPr/>
            </p:nvCxnSpPr>
            <p:spPr>
              <a:xfrm flipH="1" rot="9959066">
                <a:off x="12043295" y="357595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4" name="Google Shape;534;p11"/>
              <p:cNvCxnSpPr/>
              <p:nvPr/>
            </p:nvCxnSpPr>
            <p:spPr>
              <a:xfrm flipH="1" rot="9839066">
                <a:off x="12147794" y="3551837"/>
                <a:ext cx="2572" cy="138587"/>
              </a:xfrm>
              <a:prstGeom prst="straightConnector1">
                <a:avLst/>
              </a:prstGeom>
              <a:noFill/>
              <a:ln cap="rnd" cmpd="sng" w="9525">
                <a:solidFill>
                  <a:srgbClr val="FFFFFF">
                    <a:alpha val="29803"/>
                  </a:srgbClr>
                </a:solidFill>
                <a:prstDash val="solid"/>
                <a:round/>
                <a:headEnd len="sm" w="sm" type="none"/>
                <a:tailEnd len="sm" w="sm" type="none"/>
              </a:ln>
            </p:spPr>
          </p:cxnSp>
        </p:grpSp>
      </p:grpSp>
      <p:pic>
        <p:nvPicPr>
          <p:cNvPr descr="Image result for brainstorming" id="535" name="Google Shape;535;p11"/>
          <p:cNvPicPr preferRelativeResize="0"/>
          <p:nvPr/>
        </p:nvPicPr>
        <p:blipFill rotWithShape="1">
          <a:blip r:embed="rId7">
            <a:alphaModFix/>
          </a:blip>
          <a:srcRect b="-3" l="15060" r="14187" t="0"/>
          <a:stretch/>
        </p:blipFill>
        <p:spPr>
          <a:xfrm>
            <a:off x="4155334" y="585375"/>
            <a:ext cx="2138972" cy="2138971"/>
          </a:xfrm>
          <a:custGeom>
            <a:rect b="b" l="l" r="r" t="t"/>
            <a:pathLst>
              <a:path extrusionOk="0" h="2851962" w="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a:noFill/>
          <a:ln>
            <a:noFill/>
          </a:ln>
        </p:spPr>
      </p:pic>
      <p:pic>
        <p:nvPicPr>
          <p:cNvPr descr="File:Brainstorming-GLAM-CIV-novembre (9).jpg" id="536" name="Google Shape;536;p11"/>
          <p:cNvPicPr preferRelativeResize="0"/>
          <p:nvPr/>
        </p:nvPicPr>
        <p:blipFill rotWithShape="1">
          <a:blip r:embed="rId8">
            <a:alphaModFix/>
          </a:blip>
          <a:srcRect b="-1" l="24378" r="6726" t="0"/>
          <a:stretch/>
        </p:blipFill>
        <p:spPr>
          <a:xfrm>
            <a:off x="6681702" y="10"/>
            <a:ext cx="2462299" cy="2680517"/>
          </a:xfrm>
          <a:custGeom>
            <a:rect b="b" l="l" r="r" t="t"/>
            <a:pathLst>
              <a:path extrusionOk="0" h="3574038" w="3283065">
                <a:moveTo>
                  <a:pt x="191559" y="0"/>
                </a:moveTo>
                <a:lnTo>
                  <a:pt x="3283065" y="0"/>
                </a:lnTo>
                <a:lnTo>
                  <a:pt x="3283065" y="3480152"/>
                </a:lnTo>
                <a:lnTo>
                  <a:pt x="3181697" y="3507574"/>
                </a:lnTo>
                <a:cubicBezTo>
                  <a:pt x="2993327" y="3551058"/>
                  <a:pt x="2797112" y="3574038"/>
                  <a:pt x="2595530" y="3574038"/>
                </a:cubicBezTo>
                <a:cubicBezTo>
                  <a:pt x="1162058" y="3574038"/>
                  <a:pt x="0" y="2411980"/>
                  <a:pt x="0" y="978508"/>
                </a:cubicBezTo>
                <a:cubicBezTo>
                  <a:pt x="0" y="642538"/>
                  <a:pt x="63834" y="321477"/>
                  <a:pt x="180034" y="26792"/>
                </a:cubicBezTo>
                <a:close/>
              </a:path>
            </a:pathLst>
          </a:custGeom>
          <a:noFill/>
          <a:ln>
            <a:noFill/>
          </a:ln>
        </p:spPr>
      </p:pic>
      <p:sp>
        <p:nvSpPr>
          <p:cNvPr id="537" name="Google Shape;537;p11"/>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12"/>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CONCEPT LECTURE</a:t>
            </a:r>
            <a:r>
              <a:rPr lang="en-US"/>
              <a:t>:</a:t>
            </a:r>
            <a:endParaRPr/>
          </a:p>
        </p:txBody>
      </p:sp>
      <p:sp>
        <p:nvSpPr>
          <p:cNvPr id="543" name="Google Shape;543;p12"/>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p>
            <a:pPr indent="-214313" lvl="0" marL="214313" rtl="0" algn="l">
              <a:spcBef>
                <a:spcPts val="0"/>
              </a:spcBef>
              <a:spcAft>
                <a:spcPts val="0"/>
              </a:spcAft>
              <a:buSzPts val="2100"/>
              <a:buChar char="•"/>
            </a:pPr>
            <a:r>
              <a:rPr b="1" lang="en-US" sz="2100"/>
              <a:t>Deliverable</a:t>
            </a:r>
            <a:r>
              <a:rPr lang="en-US" sz="2100"/>
              <a:t>: Design theory for Concept Phase</a:t>
            </a:r>
            <a:endParaRPr sz="2100"/>
          </a:p>
          <a:p>
            <a:pPr indent="-214313" lvl="0" marL="214313" rtl="0" algn="l">
              <a:spcBef>
                <a:spcPts val="750"/>
              </a:spcBef>
              <a:spcAft>
                <a:spcPts val="0"/>
              </a:spcAft>
              <a:buSzPts val="2100"/>
              <a:buChar char="•"/>
            </a:pPr>
            <a:r>
              <a:rPr b="1" lang="en-US" sz="2100"/>
              <a:t>Topics: </a:t>
            </a:r>
            <a:endParaRPr/>
          </a:p>
          <a:p>
            <a:pPr indent="-214312" lvl="1" marL="557213" rtl="0" algn="l">
              <a:spcBef>
                <a:spcPts val="750"/>
              </a:spcBef>
              <a:spcAft>
                <a:spcPts val="0"/>
              </a:spcAft>
              <a:buSzPts val="1875"/>
              <a:buChar char="•"/>
            </a:pPr>
            <a:r>
              <a:rPr lang="en-US" sz="1875"/>
              <a:t>What is a Design Concept?</a:t>
            </a:r>
            <a:endParaRPr/>
          </a:p>
          <a:p>
            <a:pPr indent="-214312" lvl="1" marL="557213" rtl="0" algn="l">
              <a:spcBef>
                <a:spcPts val="750"/>
              </a:spcBef>
              <a:spcAft>
                <a:spcPts val="0"/>
              </a:spcAft>
              <a:buSzPts val="1875"/>
              <a:buChar char="•"/>
            </a:pPr>
            <a:r>
              <a:rPr lang="en-US" sz="1875"/>
              <a:t>Goals and Constraints</a:t>
            </a:r>
            <a:endParaRPr/>
          </a:p>
          <a:p>
            <a:pPr indent="-214312" lvl="1" marL="557213" rtl="0" algn="l">
              <a:spcBef>
                <a:spcPts val="750"/>
              </a:spcBef>
              <a:spcAft>
                <a:spcPts val="0"/>
              </a:spcAft>
              <a:buSzPts val="1875"/>
              <a:buChar char="•"/>
            </a:pPr>
            <a:r>
              <a:rPr lang="en-US" sz="1875"/>
              <a:t>Game Design Basics</a:t>
            </a:r>
            <a:endParaRPr/>
          </a:p>
          <a:p>
            <a:pPr indent="-214312" lvl="1" marL="557213" rtl="0" algn="l">
              <a:spcBef>
                <a:spcPts val="750"/>
              </a:spcBef>
              <a:spcAft>
                <a:spcPts val="0"/>
              </a:spcAft>
              <a:buSzPts val="1875"/>
              <a:buChar char="•"/>
            </a:pPr>
            <a:r>
              <a:rPr lang="en-US" sz="1875"/>
              <a:t>Envisioning the Experience</a:t>
            </a:r>
            <a:endParaRPr/>
          </a:p>
        </p:txBody>
      </p:sp>
      <p:sp>
        <p:nvSpPr>
          <p:cNvPr id="544" name="Google Shape;544;p12"/>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13"/>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pic>
        <p:nvPicPr>
          <p:cNvPr descr="Master Kids Baby - Free photo on Pixabay" id="550" name="Google Shape;550;p13"/>
          <p:cNvPicPr preferRelativeResize="0"/>
          <p:nvPr/>
        </p:nvPicPr>
        <p:blipFill rotWithShape="1">
          <a:blip r:embed="rId3">
            <a:alphaModFix/>
          </a:blip>
          <a:srcRect b="0" l="0" r="0" t="0"/>
          <a:stretch/>
        </p:blipFill>
        <p:spPr>
          <a:xfrm>
            <a:off x="2826752" y="2010482"/>
            <a:ext cx="3307394" cy="2218711"/>
          </a:xfrm>
          <a:prstGeom prst="rect">
            <a:avLst/>
          </a:prstGeom>
          <a:noFill/>
          <a:ln>
            <a:noFill/>
          </a:ln>
        </p:spPr>
      </p:pic>
      <p:sp>
        <p:nvSpPr>
          <p:cNvPr id="551" name="Google Shape;551;p13"/>
          <p:cNvSpPr/>
          <p:nvPr/>
        </p:nvSpPr>
        <p:spPr>
          <a:xfrm>
            <a:off x="1721864" y="1066984"/>
            <a:ext cx="1924235" cy="1504766"/>
          </a:xfrm>
          <a:prstGeom prst="wedgeEllipseCallout">
            <a:avLst>
              <a:gd fmla="val 42835" name="adj1"/>
              <a:gd fmla="val 55420" name="adj2"/>
            </a:avLst>
          </a:prstGeom>
          <a:gradFill>
            <a:gsLst>
              <a:gs pos="0">
                <a:srgbClr val="E25A50"/>
              </a:gs>
              <a:gs pos="100000">
                <a:srgbClr val="C8382C"/>
              </a:gs>
            </a:gsLst>
            <a:lin ang="5400000" scaled="0"/>
          </a:gradFill>
          <a:ln>
            <a:noFill/>
          </a:ln>
          <a:effectLst>
            <a:outerShdw blurRad="63500" rotWithShape="0" dir="5400000" dist="38100">
              <a:srgbClr val="000000">
                <a:alpha val="6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00">
                <a:solidFill>
                  <a:schemeClr val="lt1"/>
                </a:solidFill>
                <a:latin typeface="Calibri"/>
                <a:ea typeface="Calibri"/>
                <a:cs typeface="Calibri"/>
                <a:sym typeface="Calibri"/>
              </a:rPr>
              <a:t>What are we making?</a:t>
            </a:r>
            <a:endParaRPr/>
          </a:p>
        </p:txBody>
      </p:sp>
      <p:sp>
        <p:nvSpPr>
          <p:cNvPr id="552" name="Google Shape;552;p13"/>
          <p:cNvSpPr/>
          <p:nvPr/>
        </p:nvSpPr>
        <p:spPr>
          <a:xfrm>
            <a:off x="5245100" y="1191070"/>
            <a:ext cx="1488121" cy="1083043"/>
          </a:xfrm>
          <a:prstGeom prst="wedgeEllipseCallout">
            <a:avLst>
              <a:gd fmla="val -33636" name="adj1"/>
              <a:gd fmla="val 59402" name="adj2"/>
            </a:avLst>
          </a:prstGeom>
          <a:gradFill>
            <a:gsLst>
              <a:gs pos="0">
                <a:srgbClr val="E25A50"/>
              </a:gs>
              <a:gs pos="100000">
                <a:srgbClr val="C8382C"/>
              </a:gs>
            </a:gsLst>
            <a:lin ang="5400000" scaled="0"/>
          </a:gradFill>
          <a:ln>
            <a:noFill/>
          </a:ln>
          <a:effectLst>
            <a:outerShdw blurRad="63500" rotWithShape="0" dir="5400000" dist="38100">
              <a:srgbClr val="000000">
                <a:alpha val="6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00">
                <a:solidFill>
                  <a:schemeClr val="lt1"/>
                </a:solidFill>
                <a:latin typeface="Calibri"/>
                <a:ea typeface="Calibri"/>
                <a:cs typeface="Calibri"/>
                <a:sym typeface="Calibri"/>
              </a:rPr>
              <a:t>I have no idea!</a:t>
            </a:r>
            <a:endParaRPr/>
          </a:p>
        </p:txBody>
      </p:sp>
      <p:sp>
        <p:nvSpPr>
          <p:cNvPr id="553" name="Google Shape;553;p13"/>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14"/>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pic>
        <p:nvPicPr>
          <p:cNvPr descr="Example of bad engineering [14] | Download Scientific Diagram" id="559" name="Google Shape;559;p14"/>
          <p:cNvPicPr preferRelativeResize="0"/>
          <p:nvPr/>
        </p:nvPicPr>
        <p:blipFill rotWithShape="1">
          <a:blip r:embed="rId3">
            <a:alphaModFix/>
          </a:blip>
          <a:srcRect b="0" l="0" r="0" t="0"/>
          <a:stretch/>
        </p:blipFill>
        <p:spPr>
          <a:xfrm>
            <a:off x="1991786" y="1414728"/>
            <a:ext cx="5160428" cy="2314045"/>
          </a:xfrm>
          <a:prstGeom prst="rect">
            <a:avLst/>
          </a:prstGeom>
          <a:noFill/>
          <a:ln>
            <a:noFill/>
          </a:ln>
        </p:spPr>
      </p:pic>
      <p:sp>
        <p:nvSpPr>
          <p:cNvPr id="560" name="Google Shape;560;p14"/>
          <p:cNvSpPr txBox="1"/>
          <p:nvPr/>
        </p:nvSpPr>
        <p:spPr>
          <a:xfrm>
            <a:off x="1614488" y="3938258"/>
            <a:ext cx="5915025" cy="694465"/>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100"/>
              <a:buFont typeface="Arial"/>
              <a:buNone/>
            </a:pPr>
            <a:r>
              <a:rPr b="1" lang="en-US" sz="2100">
                <a:solidFill>
                  <a:schemeClr val="lt1"/>
                </a:solidFill>
                <a:latin typeface="Calibri"/>
                <a:ea typeface="Calibri"/>
                <a:cs typeface="Calibri"/>
                <a:sym typeface="Calibri"/>
              </a:rPr>
              <a:t>Planning is important</a:t>
            </a:r>
            <a:endParaRPr/>
          </a:p>
          <a:p>
            <a:pPr indent="0" lvl="0" marL="0" marR="0" rtl="0" algn="ctr">
              <a:lnSpc>
                <a:spcPct val="90000"/>
              </a:lnSpc>
              <a:spcBef>
                <a:spcPts val="1000"/>
              </a:spcBef>
              <a:spcAft>
                <a:spcPts val="0"/>
              </a:spcAft>
              <a:buClr>
                <a:schemeClr val="lt1"/>
              </a:buClr>
              <a:buSzPts val="1575"/>
              <a:buFont typeface="Arial"/>
              <a:buNone/>
            </a:pPr>
            <a:r>
              <a:t/>
            </a:r>
            <a:endParaRPr b="1" sz="1575">
              <a:solidFill>
                <a:schemeClr val="lt1"/>
              </a:solidFill>
              <a:latin typeface="Calibri"/>
              <a:ea typeface="Calibri"/>
              <a:cs typeface="Calibri"/>
              <a:sym typeface="Calibri"/>
            </a:endParaRPr>
          </a:p>
        </p:txBody>
      </p:sp>
      <p:sp>
        <p:nvSpPr>
          <p:cNvPr id="561" name="Google Shape;561;p14"/>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xEl>
                                              <p:pRg end="0" st="0"/>
                                            </p:txEl>
                                          </p:spTgt>
                                        </p:tgtEl>
                                        <p:attrNameLst>
                                          <p:attrName>style.visibility</p:attrName>
                                        </p:attrNameLst>
                                      </p:cBhvr>
                                      <p:to>
                                        <p:strVal val="visible"/>
                                      </p:to>
                                    </p:set>
                                    <p:animEffect filter="fade" transition="in">
                                      <p:cBhvr>
                                        <p:cTn dur="500"/>
                                        <p:tgtEl>
                                          <p:spTgt spid="5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xEl>
                                              <p:pRg end="1" st="1"/>
                                            </p:txEl>
                                          </p:spTgt>
                                        </p:tgtEl>
                                        <p:attrNameLst>
                                          <p:attrName>style.visibility</p:attrName>
                                        </p:attrNameLst>
                                      </p:cBhvr>
                                      <p:to>
                                        <p:strVal val="visible"/>
                                      </p:to>
                                    </p:set>
                                    <p:animEffect filter="fade" transition="in">
                                      <p:cBhvr>
                                        <p:cTn dur="500"/>
                                        <p:tgtEl>
                                          <p:spTgt spid="56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15"/>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WHAT IS INTENTIONAL DESIGN?</a:t>
            </a:r>
            <a:endParaRPr/>
          </a:p>
        </p:txBody>
      </p:sp>
      <p:sp>
        <p:nvSpPr>
          <p:cNvPr id="567" name="Google Shape;567;p15"/>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p>
            <a:pPr indent="0" lvl="0" marL="0" rtl="0" algn="ctr">
              <a:spcBef>
                <a:spcPts val="750"/>
              </a:spcBef>
              <a:spcAft>
                <a:spcPts val="0"/>
              </a:spcAft>
              <a:buSzPts val="2400"/>
              <a:buNone/>
            </a:pPr>
            <a:r>
              <a:rPr lang="en-US" sz="2700"/>
              <a:t>It's the underlying logic, thinking, and reasoning for why and how you'll design the game, and what the player experience will be.</a:t>
            </a:r>
            <a:endParaRPr sz="3100"/>
          </a:p>
        </p:txBody>
      </p:sp>
      <p:sp>
        <p:nvSpPr>
          <p:cNvPr id="568" name="Google Shape;568;p15"/>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0" st="0"/>
                                            </p:txEl>
                                          </p:spTgt>
                                        </p:tgtEl>
                                        <p:attrNameLst>
                                          <p:attrName>style.visibility</p:attrName>
                                        </p:attrNameLst>
                                      </p:cBhvr>
                                      <p:to>
                                        <p:strVal val="visible"/>
                                      </p:to>
                                    </p:set>
                                    <p:animEffect filter="fade" transition="in">
                                      <p:cBhvr>
                                        <p:cTn dur="500"/>
                                        <p:tgtEl>
                                          <p:spTgt spid="56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3" name="Shape 573"/>
        <p:cNvGrpSpPr/>
        <p:nvPr/>
      </p:nvGrpSpPr>
      <p:grpSpPr>
        <a:xfrm>
          <a:off x="0" y="0"/>
          <a:ext cx="0" cy="0"/>
          <a:chOff x="0" y="0"/>
          <a:chExt cx="0" cy="0"/>
        </a:xfrm>
      </p:grpSpPr>
      <p:sp>
        <p:nvSpPr>
          <p:cNvPr id="574" name="Google Shape;574;p16"/>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
        <p:nvSpPr>
          <p:cNvPr id="575" name="Google Shape;575;p16"/>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WHAT IS A DESIGN?</a:t>
            </a:r>
            <a:endParaRPr/>
          </a:p>
        </p:txBody>
      </p:sp>
      <p:sp>
        <p:nvSpPr>
          <p:cNvPr id="576" name="Google Shape;576;p16"/>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SzPts val="4050"/>
              <a:buNone/>
            </a:pPr>
            <a:r>
              <a:rPr lang="en-US" sz="4050"/>
              <a:t>A Design is a Solution </a:t>
            </a:r>
            <a:endParaRPr/>
          </a:p>
          <a:p>
            <a:pPr indent="0" lvl="0" marL="0" rtl="0" algn="ctr">
              <a:spcBef>
                <a:spcPts val="750"/>
              </a:spcBef>
              <a:spcAft>
                <a:spcPts val="0"/>
              </a:spcAft>
              <a:buSzPts val="4050"/>
              <a:buNone/>
            </a:pPr>
            <a:r>
              <a:rPr lang="en-US" sz="4050"/>
              <a:t>for reaching a Goal</a:t>
            </a:r>
            <a:endParaRPr/>
          </a:p>
        </p:txBody>
      </p:sp>
      <p:sp>
        <p:nvSpPr>
          <p:cNvPr id="577" name="Google Shape;577;p16"/>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0" st="0"/>
                                            </p:txEl>
                                          </p:spTgt>
                                        </p:tgtEl>
                                        <p:attrNameLst>
                                          <p:attrName>style.visibility</p:attrName>
                                        </p:attrNameLst>
                                      </p:cBhvr>
                                      <p:to>
                                        <p:strVal val="visible"/>
                                      </p:to>
                                    </p:set>
                                    <p:animEffect filter="fade" transition="in">
                                      <p:cBhvr>
                                        <p:cTn dur="500"/>
                                        <p:tgtEl>
                                          <p:spTgt spid="5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1" st="1"/>
                                            </p:txEl>
                                          </p:spTgt>
                                        </p:tgtEl>
                                        <p:attrNameLst>
                                          <p:attrName>style.visibility</p:attrName>
                                        </p:attrNameLst>
                                      </p:cBhvr>
                                      <p:to>
                                        <p:strVal val="visible"/>
                                      </p:to>
                                    </p:set>
                                    <p:animEffect filter="fade" transition="in">
                                      <p:cBhvr>
                                        <p:cTn dur="500"/>
                                        <p:tgtEl>
                                          <p:spTgt spid="57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17"/>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
        <p:nvSpPr>
          <p:cNvPr id="584" name="Google Shape;584;p17"/>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WHAT IS THE GOAL OF YOUR GAME?</a:t>
            </a:r>
            <a:endParaRPr/>
          </a:p>
        </p:txBody>
      </p:sp>
      <p:sp>
        <p:nvSpPr>
          <p:cNvPr id="585" name="Google Shape;585;p17"/>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SzPts val="4050"/>
              <a:buNone/>
            </a:pPr>
            <a:r>
              <a:rPr lang="en-US" sz="4050"/>
              <a:t>What Learning Outcomes </a:t>
            </a:r>
            <a:endParaRPr/>
          </a:p>
          <a:p>
            <a:pPr indent="0" lvl="0" marL="0" rtl="0" algn="ctr">
              <a:spcBef>
                <a:spcPts val="750"/>
              </a:spcBef>
              <a:spcAft>
                <a:spcPts val="0"/>
              </a:spcAft>
              <a:buSzPts val="4050"/>
              <a:buNone/>
            </a:pPr>
            <a:r>
              <a:rPr lang="en-US" sz="4050"/>
              <a:t>are intended?</a:t>
            </a:r>
            <a:endParaRPr/>
          </a:p>
        </p:txBody>
      </p:sp>
      <p:sp>
        <p:nvSpPr>
          <p:cNvPr id="586" name="Google Shape;586;p17"/>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xEl>
                                              <p:pRg end="0" st="0"/>
                                            </p:txEl>
                                          </p:spTgt>
                                        </p:tgtEl>
                                        <p:attrNameLst>
                                          <p:attrName>style.visibility</p:attrName>
                                        </p:attrNameLst>
                                      </p:cBhvr>
                                      <p:to>
                                        <p:strVal val="visible"/>
                                      </p:to>
                                    </p:set>
                                    <p:animEffect filter="fade" transition="in">
                                      <p:cBhvr>
                                        <p:cTn dur="500"/>
                                        <p:tgtEl>
                                          <p:spTgt spid="5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xEl>
                                              <p:pRg end="1" st="1"/>
                                            </p:txEl>
                                          </p:spTgt>
                                        </p:tgtEl>
                                        <p:attrNameLst>
                                          <p:attrName>style.visibility</p:attrName>
                                        </p:attrNameLst>
                                      </p:cBhvr>
                                      <p:to>
                                        <p:strVal val="visible"/>
                                      </p:to>
                                    </p:set>
                                    <p:animEffect filter="fade" transition="in">
                                      <p:cBhvr>
                                        <p:cTn dur="500"/>
                                        <p:tgtEl>
                                          <p:spTgt spid="58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1" name="Shape 591"/>
        <p:cNvGrpSpPr/>
        <p:nvPr/>
      </p:nvGrpSpPr>
      <p:grpSpPr>
        <a:xfrm>
          <a:off x="0" y="0"/>
          <a:ext cx="0" cy="0"/>
          <a:chOff x="0" y="0"/>
          <a:chExt cx="0" cy="0"/>
        </a:xfrm>
      </p:grpSpPr>
      <p:sp>
        <p:nvSpPr>
          <p:cNvPr id="592" name="Google Shape;592;p18"/>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
        <p:nvSpPr>
          <p:cNvPr id="593" name="Google Shape;593;p18"/>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WHAT THE EXPERIENCE GOALS FOR YOUR GAME?</a:t>
            </a:r>
            <a:endParaRPr/>
          </a:p>
        </p:txBody>
      </p:sp>
      <p:sp>
        <p:nvSpPr>
          <p:cNvPr id="594" name="Google Shape;594;p18"/>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SzPts val="4050"/>
              <a:buNone/>
            </a:pPr>
            <a:r>
              <a:rPr lang="en-US" sz="4050"/>
              <a:t>What kind of Game Experience do you want for the player?</a:t>
            </a:r>
            <a:endParaRPr/>
          </a:p>
        </p:txBody>
      </p:sp>
      <p:sp>
        <p:nvSpPr>
          <p:cNvPr id="595" name="Google Shape;595;p18"/>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xEl>
                                              <p:pRg end="0" st="0"/>
                                            </p:txEl>
                                          </p:spTgt>
                                        </p:tgtEl>
                                        <p:attrNameLst>
                                          <p:attrName>style.visibility</p:attrName>
                                        </p:attrNameLst>
                                      </p:cBhvr>
                                      <p:to>
                                        <p:strVal val="visible"/>
                                      </p:to>
                                    </p:set>
                                    <p:animEffect filter="fade" transition="in">
                                      <p:cBhvr>
                                        <p:cTn dur="500"/>
                                        <p:tgtEl>
                                          <p:spTgt spid="59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2"/>
          <p:cNvSpPr txBox="1"/>
          <p:nvPr>
            <p:ph type="title"/>
          </p:nvPr>
        </p:nvSpPr>
        <p:spPr>
          <a:xfrm>
            <a:off x="292095" y="123709"/>
            <a:ext cx="5152742"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WHO IS THIS GUY?</a:t>
            </a:r>
            <a:endParaRPr/>
          </a:p>
        </p:txBody>
      </p:sp>
      <p:sp>
        <p:nvSpPr>
          <p:cNvPr id="86" name="Google Shape;86;p2"/>
          <p:cNvSpPr txBox="1"/>
          <p:nvPr>
            <p:ph idx="1" type="body"/>
          </p:nvPr>
        </p:nvSpPr>
        <p:spPr>
          <a:xfrm>
            <a:off x="382178" y="1001425"/>
            <a:ext cx="7147500" cy="1517700"/>
          </a:xfrm>
          <a:prstGeom prst="rect">
            <a:avLst/>
          </a:prstGeom>
          <a:noFill/>
          <a:ln>
            <a:noFill/>
          </a:ln>
        </p:spPr>
        <p:txBody>
          <a:bodyPr anchorCtr="0" anchor="ctr" bIns="45700" lIns="91425" spcFirstLastPara="1" rIns="91425" wrap="square" tIns="45700">
            <a:noAutofit/>
          </a:bodyPr>
          <a:lstStyle/>
          <a:p>
            <a:pPr indent="-219901" lvl="0" marL="214313" rtl="0" algn="l">
              <a:lnSpc>
                <a:spcPct val="80000"/>
              </a:lnSpc>
              <a:spcBef>
                <a:spcPts val="0"/>
              </a:spcBef>
              <a:spcAft>
                <a:spcPts val="0"/>
              </a:spcAft>
              <a:buSzPts val="1250"/>
              <a:buChar char="•"/>
            </a:pPr>
            <a:r>
              <a:rPr lang="en-US" sz="1250"/>
              <a:t>Chris </a:t>
            </a:r>
            <a:r>
              <a:rPr i="1" lang="en-US" sz="1250"/>
              <a:t>Wombat</a:t>
            </a:r>
            <a:r>
              <a:rPr lang="en-US" sz="1250"/>
              <a:t> Crowell</a:t>
            </a:r>
            <a:endParaRPr sz="1145"/>
          </a:p>
          <a:p>
            <a:pPr indent="-219901" lvl="0" marL="214313" rtl="0" algn="l">
              <a:lnSpc>
                <a:spcPct val="80000"/>
              </a:lnSpc>
              <a:spcBef>
                <a:spcPts val="750"/>
              </a:spcBef>
              <a:spcAft>
                <a:spcPts val="0"/>
              </a:spcAft>
              <a:buSzPts val="1250"/>
              <a:buChar char="•"/>
            </a:pPr>
            <a:r>
              <a:rPr lang="en-US" sz="1250"/>
              <a:t>Game Design and Creative Direction since 1994</a:t>
            </a:r>
            <a:endParaRPr sz="1145"/>
          </a:p>
          <a:p>
            <a:pPr indent="-219901" lvl="0" marL="214313" rtl="0" algn="l">
              <a:lnSpc>
                <a:spcPct val="80000"/>
              </a:lnSpc>
              <a:spcBef>
                <a:spcPts val="750"/>
              </a:spcBef>
              <a:spcAft>
                <a:spcPts val="0"/>
              </a:spcAft>
              <a:buSzPts val="1250"/>
              <a:buChar char="•"/>
            </a:pPr>
            <a:r>
              <a:rPr lang="en-US" sz="1250"/>
              <a:t>Worked At Electronic Arts, Maxis, Ubisoft, others</a:t>
            </a:r>
            <a:endParaRPr sz="1145"/>
          </a:p>
          <a:p>
            <a:pPr indent="-219901" lvl="0" marL="214313" rtl="0" algn="l">
              <a:lnSpc>
                <a:spcPct val="80000"/>
              </a:lnSpc>
              <a:spcBef>
                <a:spcPts val="750"/>
              </a:spcBef>
              <a:spcAft>
                <a:spcPts val="0"/>
              </a:spcAft>
              <a:buSzPts val="1250"/>
              <a:buChar char="•"/>
            </a:pPr>
            <a:r>
              <a:rPr lang="en-US" sz="1250"/>
              <a:t>Now teaching Game Design at Sheridan College</a:t>
            </a:r>
            <a:endParaRPr sz="1145"/>
          </a:p>
          <a:p>
            <a:pPr indent="-219900" lvl="0" marL="214312" rtl="0" algn="l">
              <a:lnSpc>
                <a:spcPct val="80000"/>
              </a:lnSpc>
              <a:spcBef>
                <a:spcPts val="750"/>
              </a:spcBef>
              <a:spcAft>
                <a:spcPts val="0"/>
              </a:spcAft>
              <a:buSzPts val="1250"/>
              <a:buChar char="•"/>
            </a:pPr>
            <a:r>
              <a:rPr lang="en-US" sz="1250"/>
              <a:t>And working as </a:t>
            </a:r>
            <a:r>
              <a:rPr b="1" lang="en-US" sz="1250"/>
              <a:t>Crowell Interactive</a:t>
            </a:r>
            <a:r>
              <a:rPr lang="en-US" sz="1250"/>
              <a:t> to assist educators like you to create awesome Game Based Learning and Educational Gamification</a:t>
            </a:r>
            <a:endParaRPr sz="1145"/>
          </a:p>
        </p:txBody>
      </p:sp>
      <p:pic>
        <p:nvPicPr>
          <p:cNvPr id="87" name="Google Shape;87;p2"/>
          <p:cNvPicPr preferRelativeResize="0"/>
          <p:nvPr/>
        </p:nvPicPr>
        <p:blipFill rotWithShape="1">
          <a:blip r:embed="rId3">
            <a:alphaModFix/>
          </a:blip>
          <a:srcRect b="24512" l="0" r="0" t="27442"/>
          <a:stretch/>
        </p:blipFill>
        <p:spPr>
          <a:xfrm>
            <a:off x="2312980" y="3482518"/>
            <a:ext cx="1813860" cy="1162004"/>
          </a:xfrm>
          <a:prstGeom prst="rect">
            <a:avLst/>
          </a:prstGeom>
          <a:noFill/>
          <a:ln>
            <a:noFill/>
          </a:ln>
        </p:spPr>
      </p:pic>
      <p:pic>
        <p:nvPicPr>
          <p:cNvPr id="88" name="Google Shape;88;p2"/>
          <p:cNvPicPr preferRelativeResize="0"/>
          <p:nvPr/>
        </p:nvPicPr>
        <p:blipFill rotWithShape="1">
          <a:blip r:embed="rId4">
            <a:alphaModFix/>
          </a:blip>
          <a:srcRect b="8851" l="0" r="0" t="9086"/>
          <a:stretch/>
        </p:blipFill>
        <p:spPr>
          <a:xfrm>
            <a:off x="6268096" y="4072899"/>
            <a:ext cx="726618" cy="795043"/>
          </a:xfrm>
          <a:prstGeom prst="rect">
            <a:avLst/>
          </a:prstGeom>
          <a:noFill/>
          <a:ln>
            <a:noFill/>
          </a:ln>
        </p:spPr>
      </p:pic>
      <p:pic>
        <p:nvPicPr>
          <p:cNvPr descr="Related image" id="89" name="Google Shape;89;p2"/>
          <p:cNvPicPr preferRelativeResize="0"/>
          <p:nvPr/>
        </p:nvPicPr>
        <p:blipFill rotWithShape="1">
          <a:blip r:embed="rId5">
            <a:alphaModFix/>
          </a:blip>
          <a:srcRect b="0" l="0" r="0" t="0"/>
          <a:stretch/>
        </p:blipFill>
        <p:spPr>
          <a:xfrm>
            <a:off x="1418877" y="3927590"/>
            <a:ext cx="749455" cy="758484"/>
          </a:xfrm>
          <a:prstGeom prst="rect">
            <a:avLst/>
          </a:prstGeom>
          <a:noFill/>
          <a:ln>
            <a:noFill/>
          </a:ln>
        </p:spPr>
      </p:pic>
      <p:sp>
        <p:nvSpPr>
          <p:cNvPr descr="Image result for tvokids logo" id="90" name="Google Shape;90;p2"/>
          <p:cNvSpPr/>
          <p:nvPr/>
        </p:nvSpPr>
        <p:spPr>
          <a:xfrm>
            <a:off x="1522072" y="2291501"/>
            <a:ext cx="56087" cy="56087"/>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lt1"/>
              </a:solidFill>
              <a:latin typeface="Calibri"/>
              <a:ea typeface="Calibri"/>
              <a:cs typeface="Calibri"/>
              <a:sym typeface="Calibri"/>
            </a:endParaRPr>
          </a:p>
        </p:txBody>
      </p:sp>
      <p:pic>
        <p:nvPicPr>
          <p:cNvPr descr="Image result for tvokids logo" id="91" name="Google Shape;91;p2"/>
          <p:cNvPicPr preferRelativeResize="0"/>
          <p:nvPr/>
        </p:nvPicPr>
        <p:blipFill rotWithShape="1">
          <a:blip r:embed="rId6">
            <a:alphaModFix/>
          </a:blip>
          <a:srcRect b="0" l="0" r="0" t="0"/>
          <a:stretch/>
        </p:blipFill>
        <p:spPr>
          <a:xfrm>
            <a:off x="2805841" y="2603423"/>
            <a:ext cx="828138" cy="828138"/>
          </a:xfrm>
          <a:prstGeom prst="rect">
            <a:avLst/>
          </a:prstGeom>
          <a:noFill/>
          <a:ln>
            <a:noFill/>
          </a:ln>
        </p:spPr>
      </p:pic>
      <p:pic>
        <p:nvPicPr>
          <p:cNvPr descr="Image result for lrng logo" id="92" name="Google Shape;92;p2"/>
          <p:cNvPicPr preferRelativeResize="0"/>
          <p:nvPr/>
        </p:nvPicPr>
        <p:blipFill rotWithShape="1">
          <a:blip r:embed="rId7">
            <a:alphaModFix/>
          </a:blip>
          <a:srcRect b="0" l="0" r="0" t="4422"/>
          <a:stretch/>
        </p:blipFill>
        <p:spPr>
          <a:xfrm>
            <a:off x="6647685" y="2950042"/>
            <a:ext cx="694058" cy="725282"/>
          </a:xfrm>
          <a:prstGeom prst="rect">
            <a:avLst/>
          </a:prstGeom>
          <a:noFill/>
          <a:ln>
            <a:noFill/>
          </a:ln>
        </p:spPr>
      </p:pic>
      <p:grpSp>
        <p:nvGrpSpPr>
          <p:cNvPr id="93" name="Google Shape;93;p2"/>
          <p:cNvGrpSpPr/>
          <p:nvPr/>
        </p:nvGrpSpPr>
        <p:grpSpPr>
          <a:xfrm>
            <a:off x="4271488" y="2694437"/>
            <a:ext cx="2147872" cy="1233154"/>
            <a:chOff x="1509712" y="1547812"/>
            <a:chExt cx="6124575" cy="3762375"/>
          </a:xfrm>
        </p:grpSpPr>
        <p:pic>
          <p:nvPicPr>
            <p:cNvPr id="94" name="Google Shape;94;p2"/>
            <p:cNvPicPr preferRelativeResize="0"/>
            <p:nvPr/>
          </p:nvPicPr>
          <p:blipFill rotWithShape="1">
            <a:blip r:embed="rId8">
              <a:alphaModFix/>
            </a:blip>
            <a:srcRect b="0" l="0" r="0" t="0"/>
            <a:stretch/>
          </p:blipFill>
          <p:spPr>
            <a:xfrm>
              <a:off x="1509712" y="1547812"/>
              <a:ext cx="6124575" cy="3762375"/>
            </a:xfrm>
            <a:prstGeom prst="rect">
              <a:avLst/>
            </a:prstGeom>
            <a:noFill/>
            <a:ln>
              <a:noFill/>
            </a:ln>
          </p:spPr>
        </p:pic>
        <p:pic>
          <p:nvPicPr>
            <p:cNvPr id="95" name="Google Shape;95;p2"/>
            <p:cNvPicPr preferRelativeResize="0"/>
            <p:nvPr/>
          </p:nvPicPr>
          <p:blipFill rotWithShape="1">
            <a:blip r:embed="rId9">
              <a:alphaModFix/>
            </a:blip>
            <a:srcRect b="0" l="0" r="0" t="0"/>
            <a:stretch/>
          </p:blipFill>
          <p:spPr>
            <a:xfrm>
              <a:off x="5003806" y="1547812"/>
              <a:ext cx="2403461" cy="2235372"/>
            </a:xfrm>
            <a:prstGeom prst="rect">
              <a:avLst/>
            </a:prstGeom>
            <a:noFill/>
            <a:ln>
              <a:noFill/>
            </a:ln>
          </p:spPr>
        </p:pic>
      </p:grpSp>
      <p:pic>
        <p:nvPicPr>
          <p:cNvPr id="96" name="Google Shape;96;p2"/>
          <p:cNvPicPr preferRelativeResize="0"/>
          <p:nvPr/>
        </p:nvPicPr>
        <p:blipFill rotWithShape="1">
          <a:blip r:embed="rId10">
            <a:alphaModFix/>
          </a:blip>
          <a:srcRect b="0" l="0" r="0" t="0"/>
          <a:stretch/>
        </p:blipFill>
        <p:spPr>
          <a:xfrm>
            <a:off x="4483499" y="4076827"/>
            <a:ext cx="1371600" cy="528638"/>
          </a:xfrm>
          <a:prstGeom prst="rect">
            <a:avLst/>
          </a:prstGeom>
          <a:noFill/>
          <a:ln>
            <a:noFill/>
          </a:ln>
        </p:spPr>
      </p:pic>
      <p:pic>
        <p:nvPicPr>
          <p:cNvPr id="97" name="Google Shape;97;p2"/>
          <p:cNvPicPr preferRelativeResize="0"/>
          <p:nvPr/>
        </p:nvPicPr>
        <p:blipFill rotWithShape="1">
          <a:blip r:embed="rId11">
            <a:alphaModFix/>
          </a:blip>
          <a:srcRect b="0" l="0" r="0" t="0"/>
          <a:stretch/>
        </p:blipFill>
        <p:spPr>
          <a:xfrm>
            <a:off x="6994718" y="181259"/>
            <a:ext cx="1599900" cy="15999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98" name="Google Shape;98;p2"/>
          <p:cNvSpPr txBox="1"/>
          <p:nvPr>
            <p:ph idx="11" type="ftr"/>
          </p:nvPr>
        </p:nvSpPr>
        <p:spPr>
          <a:xfrm>
            <a:off x="0" y="4860131"/>
            <a:ext cx="5870744"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9" name="Shape 599"/>
        <p:cNvGrpSpPr/>
        <p:nvPr/>
      </p:nvGrpSpPr>
      <p:grpSpPr>
        <a:xfrm>
          <a:off x="0" y="0"/>
          <a:ext cx="0" cy="0"/>
          <a:chOff x="0" y="0"/>
          <a:chExt cx="0" cy="0"/>
        </a:xfrm>
      </p:grpSpPr>
      <p:sp>
        <p:nvSpPr>
          <p:cNvPr id="600" name="Google Shape;600;p19"/>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GOAL</a:t>
            </a:r>
            <a:r>
              <a:rPr lang="en-US"/>
              <a:t>: LEVEL OF LEARNING</a:t>
            </a:r>
            <a:endParaRPr/>
          </a:p>
        </p:txBody>
      </p:sp>
      <p:pic>
        <p:nvPicPr>
          <p:cNvPr descr="Image result for environmental bumper stickers" id="601" name="Google Shape;601;p19"/>
          <p:cNvPicPr preferRelativeResize="0"/>
          <p:nvPr/>
        </p:nvPicPr>
        <p:blipFill rotWithShape="1">
          <a:blip r:embed="rId3">
            <a:alphaModFix/>
          </a:blip>
          <a:srcRect b="0" l="0" r="0" t="0"/>
          <a:stretch/>
        </p:blipFill>
        <p:spPr>
          <a:xfrm>
            <a:off x="387927" y="1832362"/>
            <a:ext cx="1456026" cy="1478775"/>
          </a:xfrm>
          <a:prstGeom prst="rect">
            <a:avLst/>
          </a:prstGeom>
          <a:noFill/>
          <a:ln>
            <a:noFill/>
          </a:ln>
        </p:spPr>
      </p:pic>
      <p:pic>
        <p:nvPicPr>
          <p:cNvPr descr="Image result for environmental scientist" id="602" name="Google Shape;602;p19"/>
          <p:cNvPicPr preferRelativeResize="0"/>
          <p:nvPr/>
        </p:nvPicPr>
        <p:blipFill rotWithShape="1">
          <a:blip r:embed="rId4">
            <a:alphaModFix/>
          </a:blip>
          <a:srcRect b="0" l="0" r="0" t="0"/>
          <a:stretch/>
        </p:blipFill>
        <p:spPr>
          <a:xfrm>
            <a:off x="7029766" y="2094283"/>
            <a:ext cx="1790822" cy="1194464"/>
          </a:xfrm>
          <a:prstGeom prst="rect">
            <a:avLst/>
          </a:prstGeom>
          <a:noFill/>
          <a:ln>
            <a:noFill/>
          </a:ln>
        </p:spPr>
      </p:pic>
      <p:sp>
        <p:nvSpPr>
          <p:cNvPr id="603" name="Google Shape;603;p19"/>
          <p:cNvSpPr/>
          <p:nvPr/>
        </p:nvSpPr>
        <p:spPr>
          <a:xfrm>
            <a:off x="2051556" y="1652093"/>
            <a:ext cx="4770607" cy="1922690"/>
          </a:xfrm>
          <a:prstGeom prst="leftRightArrow">
            <a:avLst>
              <a:gd fmla="val 50000" name="adj1"/>
              <a:gd fmla="val 50000" name="adj2"/>
            </a:avLst>
          </a:prstGeom>
          <a:solidFill>
            <a:schemeClr val="accent1"/>
          </a:solidFill>
          <a:ln>
            <a:noFill/>
          </a:ln>
        </p:spPr>
        <p:txBody>
          <a:bodyPr anchorCtr="0" anchor="ctr" bIns="45700" lIns="18000" spcFirstLastPara="1" rIns="18000" wrap="square" tIns="45700">
            <a:noAutofit/>
          </a:bodyPr>
          <a:lstStyle/>
          <a:p>
            <a:pPr indent="0" lvl="1" marL="257175"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Some Awareness                  Expert</a:t>
            </a:r>
            <a:endParaRPr/>
          </a:p>
        </p:txBody>
      </p:sp>
      <p:sp>
        <p:nvSpPr>
          <p:cNvPr id="604" name="Google Shape;604;p1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20"/>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GOAL</a:t>
            </a:r>
            <a:r>
              <a:rPr lang="en-US"/>
              <a:t>: LEVEL OF LEARNING</a:t>
            </a:r>
            <a:endParaRPr/>
          </a:p>
        </p:txBody>
      </p:sp>
      <p:sp>
        <p:nvSpPr>
          <p:cNvPr id="610" name="Google Shape;610;p20"/>
          <p:cNvSpPr/>
          <p:nvPr/>
        </p:nvSpPr>
        <p:spPr>
          <a:xfrm>
            <a:off x="2051556" y="1652093"/>
            <a:ext cx="4770607" cy="1922690"/>
          </a:xfrm>
          <a:prstGeom prst="leftRightArrow">
            <a:avLst>
              <a:gd fmla="val 50000" name="adj1"/>
              <a:gd fmla="val 50000" name="adj2"/>
            </a:avLst>
          </a:prstGeom>
          <a:solidFill>
            <a:schemeClr val="accent1"/>
          </a:solidFill>
          <a:ln>
            <a:noFill/>
          </a:ln>
        </p:spPr>
        <p:txBody>
          <a:bodyPr anchorCtr="0" anchor="ctr" bIns="45700" lIns="18000" spcFirstLastPara="1" rIns="18000" wrap="square" tIns="45700">
            <a:noAutofit/>
          </a:bodyPr>
          <a:lstStyle/>
          <a:p>
            <a:pPr indent="0" lvl="1" marL="257175"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Some Awareness                  Expert</a:t>
            </a:r>
            <a:endParaRPr/>
          </a:p>
        </p:txBody>
      </p:sp>
      <p:sp>
        <p:nvSpPr>
          <p:cNvPr id="611" name="Google Shape;611;p20"/>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pic>
        <p:nvPicPr>
          <p:cNvPr id="612" name="Google Shape;612;p20"/>
          <p:cNvPicPr preferRelativeResize="0"/>
          <p:nvPr/>
        </p:nvPicPr>
        <p:blipFill rotWithShape="1">
          <a:blip r:embed="rId3">
            <a:alphaModFix/>
          </a:blip>
          <a:srcRect b="0" l="0" r="0" t="0"/>
          <a:stretch/>
        </p:blipFill>
        <p:spPr>
          <a:xfrm>
            <a:off x="594169" y="1658941"/>
            <a:ext cx="1355304" cy="2003952"/>
          </a:xfrm>
          <a:prstGeom prst="rect">
            <a:avLst/>
          </a:prstGeom>
          <a:noFill/>
          <a:ln>
            <a:noFill/>
          </a:ln>
        </p:spPr>
      </p:pic>
      <p:sp>
        <p:nvSpPr>
          <p:cNvPr id="613" name="Google Shape;613;p20"/>
          <p:cNvSpPr txBox="1"/>
          <p:nvPr/>
        </p:nvSpPr>
        <p:spPr>
          <a:xfrm>
            <a:off x="514351" y="4229634"/>
            <a:ext cx="194597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lt1"/>
                </a:solidFill>
                <a:latin typeface="Calibri"/>
                <a:ea typeface="Calibri"/>
                <a:cs typeface="Calibri"/>
                <a:sym typeface="Calibri"/>
              </a:rPr>
              <a:t>By Lucasfilm - Star Wars publicity still at https://www.lucasfilm.com/productions/episode-iv/g, Fair use, https://en.wikipedia.org/w/index.php?curid=38400241</a:t>
            </a:r>
            <a:endParaRPr/>
          </a:p>
        </p:txBody>
      </p:sp>
      <p:pic>
        <p:nvPicPr>
          <p:cNvPr id="614" name="Google Shape;614;p20"/>
          <p:cNvPicPr preferRelativeResize="0"/>
          <p:nvPr/>
        </p:nvPicPr>
        <p:blipFill rotWithShape="1">
          <a:blip r:embed="rId4">
            <a:alphaModFix/>
          </a:blip>
          <a:srcRect b="0" l="0" r="0" t="0"/>
          <a:stretch/>
        </p:blipFill>
        <p:spPr>
          <a:xfrm>
            <a:off x="6924246" y="1676424"/>
            <a:ext cx="1369081" cy="1874027"/>
          </a:xfrm>
          <a:prstGeom prst="rect">
            <a:avLst/>
          </a:prstGeom>
          <a:noFill/>
          <a:ln>
            <a:noFill/>
          </a:ln>
        </p:spPr>
      </p:pic>
      <p:sp>
        <p:nvSpPr>
          <p:cNvPr id="615" name="Google Shape;615;p20"/>
          <p:cNvSpPr txBox="1"/>
          <p:nvPr/>
        </p:nvSpPr>
        <p:spPr>
          <a:xfrm>
            <a:off x="6822163" y="4011670"/>
            <a:ext cx="194597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lt1"/>
                </a:solidFill>
                <a:latin typeface="Calibri"/>
                <a:ea typeface="Calibri"/>
                <a:cs typeface="Calibri"/>
                <a:sym typeface="Calibri"/>
              </a:rPr>
              <a:t>https://starwars.fandom.com/wiki/Luke_Skywalker?file=LukeSkywalker.png</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21"/>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CONSTRAINT</a:t>
            </a:r>
            <a:r>
              <a:rPr lang="en-US"/>
              <a:t>: LEVEL OF ABSTRACTION?</a:t>
            </a:r>
            <a:endParaRPr/>
          </a:p>
        </p:txBody>
      </p:sp>
      <p:pic>
        <p:nvPicPr>
          <p:cNvPr descr="Image result for farmville" id="622" name="Google Shape;622;p21"/>
          <p:cNvPicPr preferRelativeResize="0"/>
          <p:nvPr/>
        </p:nvPicPr>
        <p:blipFill rotWithShape="1">
          <a:blip r:embed="rId3">
            <a:alphaModFix/>
          </a:blip>
          <a:srcRect b="0" l="0" r="0" t="0"/>
          <a:stretch/>
        </p:blipFill>
        <p:spPr>
          <a:xfrm>
            <a:off x="276108" y="2032237"/>
            <a:ext cx="1607972" cy="1230591"/>
          </a:xfrm>
          <a:prstGeom prst="rect">
            <a:avLst/>
          </a:prstGeom>
          <a:noFill/>
          <a:ln>
            <a:noFill/>
          </a:ln>
        </p:spPr>
      </p:pic>
      <p:pic>
        <p:nvPicPr>
          <p:cNvPr descr="Image result for farm simulator" id="623" name="Google Shape;623;p21"/>
          <p:cNvPicPr preferRelativeResize="0"/>
          <p:nvPr/>
        </p:nvPicPr>
        <p:blipFill rotWithShape="1">
          <a:blip r:embed="rId4">
            <a:alphaModFix/>
          </a:blip>
          <a:srcRect b="0" l="0" r="0" t="0"/>
          <a:stretch/>
        </p:blipFill>
        <p:spPr>
          <a:xfrm>
            <a:off x="6427114" y="2021421"/>
            <a:ext cx="2484911" cy="1184033"/>
          </a:xfrm>
          <a:prstGeom prst="rect">
            <a:avLst/>
          </a:prstGeom>
          <a:noFill/>
          <a:ln>
            <a:noFill/>
          </a:ln>
        </p:spPr>
      </p:pic>
      <p:sp>
        <p:nvSpPr>
          <p:cNvPr id="624" name="Google Shape;624;p21"/>
          <p:cNvSpPr/>
          <p:nvPr/>
        </p:nvSpPr>
        <p:spPr>
          <a:xfrm>
            <a:off x="1880530" y="1652093"/>
            <a:ext cx="4546584" cy="1922690"/>
          </a:xfrm>
          <a:prstGeom prst="leftRightArrow">
            <a:avLst>
              <a:gd fmla="val 50000" name="adj1"/>
              <a:gd fmla="val 50000" name="adj2"/>
            </a:avLst>
          </a:prstGeom>
          <a:solidFill>
            <a:schemeClr val="accent1"/>
          </a:solidFill>
          <a:ln>
            <a:noFill/>
          </a:ln>
        </p:spPr>
        <p:txBody>
          <a:bodyPr anchorCtr="0" anchor="ctr" bIns="45700" lIns="18000" spcFirstLastPara="1" rIns="18000" wrap="square" tIns="45700">
            <a:noAutofit/>
          </a:bodyPr>
          <a:lstStyle/>
          <a:p>
            <a:pPr indent="0" lvl="1" marL="257175"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Casual                            Realistic</a:t>
            </a:r>
            <a:endParaRPr/>
          </a:p>
        </p:txBody>
      </p:sp>
      <p:sp>
        <p:nvSpPr>
          <p:cNvPr id="625" name="Google Shape;625;p21"/>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22"/>
          <p:cNvSpPr/>
          <p:nvPr/>
        </p:nvSpPr>
        <p:spPr>
          <a:xfrm>
            <a:off x="2051556" y="1652093"/>
            <a:ext cx="4770607" cy="1922690"/>
          </a:xfrm>
          <a:prstGeom prst="leftRightArrow">
            <a:avLst>
              <a:gd fmla="val 50000" name="adj1"/>
              <a:gd fmla="val 50000" name="adj2"/>
            </a:avLst>
          </a:prstGeom>
          <a:solidFill>
            <a:schemeClr val="accent1"/>
          </a:solidFill>
          <a:ln>
            <a:noFill/>
          </a:ln>
        </p:spPr>
        <p:txBody>
          <a:bodyPr anchorCtr="0" anchor="ctr" bIns="45700" lIns="18000" spcFirstLastPara="1" rIns="18000" wrap="square" tIns="45700">
            <a:noAutofit/>
          </a:bodyPr>
          <a:lstStyle/>
          <a:p>
            <a:pPr indent="0" lvl="1" marL="257175"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Quick Session                  Marathon</a:t>
            </a:r>
            <a:endParaRPr/>
          </a:p>
        </p:txBody>
      </p:sp>
      <p:sp>
        <p:nvSpPr>
          <p:cNvPr id="631" name="Google Shape;631;p22"/>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CONSTRAINT</a:t>
            </a:r>
            <a:r>
              <a:rPr lang="en-US"/>
              <a:t>: LENGTH OF PLAY SESSION?</a:t>
            </a:r>
            <a:endParaRPr/>
          </a:p>
        </p:txBody>
      </p:sp>
      <p:pic>
        <p:nvPicPr>
          <p:cNvPr descr="Image result for monopoly game" id="632" name="Google Shape;632;p22"/>
          <p:cNvPicPr preferRelativeResize="0"/>
          <p:nvPr/>
        </p:nvPicPr>
        <p:blipFill rotWithShape="1">
          <a:blip r:embed="rId3">
            <a:alphaModFix/>
          </a:blip>
          <a:srcRect b="0" l="0" r="0" t="0"/>
          <a:stretch/>
        </p:blipFill>
        <p:spPr>
          <a:xfrm>
            <a:off x="6911037" y="1999039"/>
            <a:ext cx="1854994" cy="1145422"/>
          </a:xfrm>
          <a:prstGeom prst="rect">
            <a:avLst/>
          </a:prstGeom>
          <a:noFill/>
          <a:ln>
            <a:noFill/>
          </a:ln>
        </p:spPr>
      </p:pic>
      <p:pic>
        <p:nvPicPr>
          <p:cNvPr descr="Image result for bang card game" id="633" name="Google Shape;633;p22"/>
          <p:cNvPicPr preferRelativeResize="0"/>
          <p:nvPr/>
        </p:nvPicPr>
        <p:blipFill rotWithShape="1">
          <a:blip r:embed="rId4">
            <a:alphaModFix/>
          </a:blip>
          <a:srcRect b="0" l="0" r="0" t="0"/>
          <a:stretch/>
        </p:blipFill>
        <p:spPr>
          <a:xfrm>
            <a:off x="162457" y="1999039"/>
            <a:ext cx="1800225" cy="1350169"/>
          </a:xfrm>
          <a:prstGeom prst="rect">
            <a:avLst/>
          </a:prstGeom>
          <a:noFill/>
          <a:ln>
            <a:noFill/>
          </a:ln>
        </p:spPr>
      </p:pic>
      <p:sp>
        <p:nvSpPr>
          <p:cNvPr id="634" name="Google Shape;634;p22"/>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23"/>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OTHER CONSTRAINTS:</a:t>
            </a:r>
            <a:endParaRPr/>
          </a:p>
        </p:txBody>
      </p:sp>
      <p:sp>
        <p:nvSpPr>
          <p:cNvPr id="640" name="Google Shape;640;p23"/>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641" name="Google Shape;641;p23"/>
          <p:cNvSpPr txBox="1"/>
          <p:nvPr/>
        </p:nvSpPr>
        <p:spPr>
          <a:xfrm>
            <a:off x="4580310" y="1475371"/>
            <a:ext cx="4572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Development Constraints</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Expertise of team members?</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Target Technology?</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Time and Money available?</a:t>
            </a:r>
            <a:endParaRPr sz="1800">
              <a:solidFill>
                <a:schemeClr val="lt1"/>
              </a:solidFill>
              <a:latin typeface="Calibri"/>
              <a:ea typeface="Calibri"/>
              <a:cs typeface="Calibri"/>
              <a:sym typeface="Calibri"/>
            </a:endParaRPr>
          </a:p>
        </p:txBody>
      </p:sp>
      <p:sp>
        <p:nvSpPr>
          <p:cNvPr id="642" name="Google Shape;642;p23"/>
          <p:cNvSpPr txBox="1"/>
          <p:nvPr/>
        </p:nvSpPr>
        <p:spPr>
          <a:xfrm>
            <a:off x="465423" y="1475370"/>
            <a:ext cx="3659245"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Pedagogical Constraints</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WHO will be playing this?</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WHERE will this be played?</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HOW does it fit into existing curriculum?</a:t>
            </a:r>
            <a:r>
              <a:rPr b="1" lang="en-US" sz="1800">
                <a:solidFill>
                  <a:schemeClr val="lt1"/>
                </a:solidFill>
                <a:latin typeface="Calibri"/>
                <a:ea typeface="Calibri"/>
                <a:cs typeface="Calibri"/>
                <a:sym typeface="Calibri"/>
              </a:rPr>
              <a:t> </a:t>
            </a:r>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24"/>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
        <p:nvSpPr>
          <p:cNvPr id="649" name="Google Shape;649;p24"/>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GAME DESIGN THEORY</a:t>
            </a:r>
            <a:endParaRPr/>
          </a:p>
        </p:txBody>
      </p:sp>
      <p:sp>
        <p:nvSpPr>
          <p:cNvPr id="650" name="Google Shape;650;p24"/>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SzPts val="4050"/>
              <a:buNone/>
            </a:pPr>
            <a:r>
              <a:rPr lang="en-US" sz="4050"/>
              <a:t>Game Design Theory Section</a:t>
            </a:r>
            <a:endParaRPr/>
          </a:p>
        </p:txBody>
      </p:sp>
      <p:sp>
        <p:nvSpPr>
          <p:cNvPr id="651" name="Google Shape;651;p24"/>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0">
                                            <p:txEl>
                                              <p:pRg end="0" st="0"/>
                                            </p:txEl>
                                          </p:spTgt>
                                        </p:tgtEl>
                                        <p:attrNameLst>
                                          <p:attrName>style.visibility</p:attrName>
                                        </p:attrNameLst>
                                      </p:cBhvr>
                                      <p:to>
                                        <p:strVal val="visible"/>
                                      </p:to>
                                    </p:set>
                                    <p:animEffect filter="fade" transition="in">
                                      <p:cBhvr>
                                        <p:cTn dur="500"/>
                                        <p:tgtEl>
                                          <p:spTgt spid="65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grpSp>
        <p:nvGrpSpPr>
          <p:cNvPr id="657" name="Google Shape;657;p25"/>
          <p:cNvGrpSpPr/>
          <p:nvPr/>
        </p:nvGrpSpPr>
        <p:grpSpPr>
          <a:xfrm>
            <a:off x="532950" y="885298"/>
            <a:ext cx="8087140" cy="1724776"/>
            <a:chOff x="0" y="1180416"/>
            <a:chExt cx="9902216" cy="2299701"/>
          </a:xfrm>
        </p:grpSpPr>
        <p:sp>
          <p:nvSpPr>
            <p:cNvPr id="658" name="Google Shape;658;p25"/>
            <p:cNvSpPr/>
            <p:nvPr/>
          </p:nvSpPr>
          <p:spPr>
            <a:xfrm>
              <a:off x="0" y="1180416"/>
              <a:ext cx="9144000" cy="226902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pic>
          <p:nvPicPr>
            <p:cNvPr id="659" name="Google Shape;659;p25"/>
            <p:cNvPicPr preferRelativeResize="0"/>
            <p:nvPr/>
          </p:nvPicPr>
          <p:blipFill rotWithShape="1">
            <a:blip r:embed="rId3">
              <a:alphaModFix/>
            </a:blip>
            <a:srcRect b="0" l="0" r="0" t="0"/>
            <a:stretch/>
          </p:blipFill>
          <p:spPr>
            <a:xfrm flipH="1">
              <a:off x="2802613" y="1369724"/>
              <a:ext cx="2660805" cy="1761397"/>
            </a:xfrm>
            <a:prstGeom prst="rect">
              <a:avLst/>
            </a:prstGeom>
            <a:noFill/>
            <a:ln>
              <a:noFill/>
            </a:ln>
          </p:spPr>
        </p:pic>
        <p:sp>
          <p:nvSpPr>
            <p:cNvPr id="660" name="Google Shape;660;p25"/>
            <p:cNvSpPr/>
            <p:nvPr/>
          </p:nvSpPr>
          <p:spPr>
            <a:xfrm>
              <a:off x="6004616" y="1211217"/>
              <a:ext cx="3897600" cy="2268900"/>
            </a:xfrm>
            <a:prstGeom prst="rect">
              <a:avLst/>
            </a:prstGeom>
            <a:noFill/>
            <a:ln>
              <a:noFill/>
            </a:ln>
          </p:spPr>
          <p:txBody>
            <a:bodyPr anchorCtr="0" anchor="ctr" bIns="45700" lIns="91425" spcFirstLastPara="1" rIns="91425" wrap="square" tIns="45700">
              <a:normAutofit/>
            </a:bodyPr>
            <a:lstStyle/>
            <a:p>
              <a:pPr indent="0" lvl="0" marL="0" marR="0" rtl="0" algn="r">
                <a:spcBef>
                  <a:spcPts val="0"/>
                </a:spcBef>
                <a:spcAft>
                  <a:spcPts val="0"/>
                </a:spcAft>
                <a:buNone/>
              </a:pPr>
              <a:r>
                <a:rPr lang="en-US" sz="2100">
                  <a:solidFill>
                    <a:schemeClr val="lt1"/>
                  </a:solidFill>
                  <a:latin typeface="Calibri"/>
                  <a:ea typeface="Calibri"/>
                  <a:cs typeface="Calibri"/>
                  <a:sym typeface="Calibri"/>
                </a:rPr>
                <a:t>Other media experiences are authored by the creator, and ‘witnessed’ by the audience</a:t>
              </a:r>
              <a:endParaRPr/>
            </a:p>
          </p:txBody>
        </p:sp>
        <p:sp>
          <p:nvSpPr>
            <p:cNvPr id="661" name="Google Shape;661;p25"/>
            <p:cNvSpPr/>
            <p:nvPr/>
          </p:nvSpPr>
          <p:spPr>
            <a:xfrm>
              <a:off x="2332127" y="2074951"/>
              <a:ext cx="1041391" cy="479956"/>
            </a:xfrm>
            <a:prstGeom prst="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pic>
        <p:nvPicPr>
          <p:cNvPr descr="Text&#10;&#10;Description automatically generated" id="662" name="Google Shape;662;p25"/>
          <p:cNvPicPr preferRelativeResize="0"/>
          <p:nvPr/>
        </p:nvPicPr>
        <p:blipFill rotWithShape="1">
          <a:blip r:embed="rId4">
            <a:alphaModFix/>
          </a:blip>
          <a:srcRect b="0" l="0" r="0" t="0"/>
          <a:stretch/>
        </p:blipFill>
        <p:spPr>
          <a:xfrm>
            <a:off x="888231" y="1124054"/>
            <a:ext cx="1491628" cy="1340857"/>
          </a:xfrm>
          <a:prstGeom prst="rect">
            <a:avLst/>
          </a:prstGeom>
          <a:noFill/>
          <a:ln>
            <a:noFill/>
          </a:ln>
        </p:spPr>
      </p:pic>
      <p:grpSp>
        <p:nvGrpSpPr>
          <p:cNvPr id="663" name="Google Shape;663;p25"/>
          <p:cNvGrpSpPr/>
          <p:nvPr/>
        </p:nvGrpSpPr>
        <p:grpSpPr>
          <a:xfrm>
            <a:off x="1143000" y="3159682"/>
            <a:ext cx="6858000" cy="1701773"/>
            <a:chOff x="0" y="4212909"/>
            <a:chExt cx="9144000" cy="2269030"/>
          </a:xfrm>
        </p:grpSpPr>
        <p:sp>
          <p:nvSpPr>
            <p:cNvPr id="664" name="Google Shape;664;p25"/>
            <p:cNvSpPr/>
            <p:nvPr/>
          </p:nvSpPr>
          <p:spPr>
            <a:xfrm>
              <a:off x="0" y="4212911"/>
              <a:ext cx="9144000" cy="226902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pic>
          <p:nvPicPr>
            <p:cNvPr id="665" name="Google Shape;665;p25"/>
            <p:cNvPicPr preferRelativeResize="0"/>
            <p:nvPr/>
          </p:nvPicPr>
          <p:blipFill rotWithShape="1">
            <a:blip r:embed="rId5">
              <a:alphaModFix/>
            </a:blip>
            <a:srcRect b="8639" l="0" r="0" t="0"/>
            <a:stretch/>
          </p:blipFill>
          <p:spPr>
            <a:xfrm>
              <a:off x="4861932" y="4212912"/>
              <a:ext cx="3360235" cy="2269026"/>
            </a:xfrm>
            <a:prstGeom prst="rect">
              <a:avLst/>
            </a:prstGeom>
            <a:noFill/>
            <a:ln>
              <a:noFill/>
            </a:ln>
          </p:spPr>
        </p:pic>
        <p:sp>
          <p:nvSpPr>
            <p:cNvPr id="666" name="Google Shape;666;p25"/>
            <p:cNvSpPr/>
            <p:nvPr/>
          </p:nvSpPr>
          <p:spPr>
            <a:xfrm>
              <a:off x="570120" y="4212909"/>
              <a:ext cx="4116354" cy="2269029"/>
            </a:xfrm>
            <a:prstGeom prst="rect">
              <a:avLst/>
            </a:prstGeom>
            <a:noFill/>
            <a:ln>
              <a:noFill/>
            </a:ln>
          </p:spPr>
          <p:txBody>
            <a:bodyPr anchorCtr="0" anchor="ctr" bIns="45700" lIns="91425" spcFirstLastPara="1" rIns="91425" wrap="square" tIns="45700">
              <a:normAutofit/>
            </a:bodyPr>
            <a:lstStyle/>
            <a:p>
              <a:pPr indent="0" lvl="0" marL="0" marR="0" rtl="0" algn="r">
                <a:spcBef>
                  <a:spcPts val="0"/>
                </a:spcBef>
                <a:spcAft>
                  <a:spcPts val="0"/>
                </a:spcAft>
                <a:buNone/>
              </a:pPr>
              <a:r>
                <a:rPr lang="en-US" sz="2100">
                  <a:solidFill>
                    <a:schemeClr val="lt1"/>
                  </a:solidFill>
                  <a:latin typeface="Calibri"/>
                  <a:ea typeface="Calibri"/>
                  <a:cs typeface="Calibri"/>
                  <a:sym typeface="Calibri"/>
                </a:rPr>
                <a:t>Game experiences are </a:t>
              </a:r>
              <a:r>
                <a:rPr b="1" i="1" lang="en-US" sz="2100">
                  <a:solidFill>
                    <a:schemeClr val="lt1"/>
                  </a:solidFill>
                  <a:latin typeface="Calibri"/>
                  <a:ea typeface="Calibri"/>
                  <a:cs typeface="Calibri"/>
                  <a:sym typeface="Calibri"/>
                </a:rPr>
                <a:t>dynamically co-authored</a:t>
              </a:r>
              <a:r>
                <a:rPr lang="en-US" sz="2100">
                  <a:solidFill>
                    <a:schemeClr val="lt1"/>
                  </a:solidFill>
                  <a:latin typeface="Calibri"/>
                  <a:ea typeface="Calibri"/>
                  <a:cs typeface="Calibri"/>
                  <a:sym typeface="Calibri"/>
                </a:rPr>
                <a:t> by the designer and the player</a:t>
              </a:r>
              <a:endParaRPr/>
            </a:p>
          </p:txBody>
        </p:sp>
        <p:sp>
          <p:nvSpPr>
            <p:cNvPr id="667" name="Google Shape;667;p25"/>
            <p:cNvSpPr/>
            <p:nvPr/>
          </p:nvSpPr>
          <p:spPr>
            <a:xfrm rot="1334266">
              <a:off x="6315202" y="5202015"/>
              <a:ext cx="945072" cy="396659"/>
            </a:xfrm>
            <a:prstGeom prst="left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sp>
        <p:nvSpPr>
          <p:cNvPr id="668" name="Google Shape;668;p25"/>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
        <p:nvSpPr>
          <p:cNvPr id="669" name="Google Shape;669;p25"/>
          <p:cNvSpPr txBox="1"/>
          <p:nvPr/>
        </p:nvSpPr>
        <p:spPr>
          <a:xfrm>
            <a:off x="1509205" y="273845"/>
            <a:ext cx="6256965" cy="79095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Design Theory: </a:t>
            </a:r>
            <a:r>
              <a:rPr b="1" lang="en-US" sz="3000">
                <a:solidFill>
                  <a:schemeClr val="lt1"/>
                </a:solidFill>
                <a:latin typeface="Calibri"/>
                <a:ea typeface="Calibri"/>
                <a:cs typeface="Calibri"/>
                <a:sym typeface="Calibri"/>
              </a:rPr>
              <a:t>The medium of Games</a:t>
            </a:r>
            <a:endParaRPr/>
          </a:p>
        </p:txBody>
      </p:sp>
      <p:sp>
        <p:nvSpPr>
          <p:cNvPr id="670" name="Google Shape;670;p25"/>
          <p:cNvSpPr/>
          <p:nvPr/>
        </p:nvSpPr>
        <p:spPr>
          <a:xfrm>
            <a:off x="1950324" y="2654093"/>
            <a:ext cx="572304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Games are different in a powerful way</a:t>
            </a:r>
            <a:endParaRPr/>
          </a:p>
        </p:txBody>
      </p:sp>
      <p:sp>
        <p:nvSpPr>
          <p:cNvPr id="671" name="Google Shape;671;p25"/>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sp>
        <p:nvSpPr>
          <p:cNvPr id="672" name="Google Shape;672;p25"/>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26"/>
          <p:cNvSpPr/>
          <p:nvPr/>
        </p:nvSpPr>
        <p:spPr>
          <a:xfrm>
            <a:off x="2320182" y="2705857"/>
            <a:ext cx="495762" cy="359967"/>
          </a:xfrm>
          <a:prstGeom prst="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679" name="Google Shape;679;p26"/>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
        <p:nvSpPr>
          <p:cNvPr id="680" name="Google Shape;680;p26"/>
          <p:cNvSpPr txBox="1"/>
          <p:nvPr/>
        </p:nvSpPr>
        <p:spPr>
          <a:xfrm>
            <a:off x="1509205" y="273845"/>
            <a:ext cx="6256965" cy="79095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Design Theory: </a:t>
            </a:r>
            <a:r>
              <a:rPr b="1" lang="en-US" sz="3000">
                <a:solidFill>
                  <a:schemeClr val="lt1"/>
                </a:solidFill>
                <a:latin typeface="Calibri"/>
                <a:ea typeface="Calibri"/>
                <a:cs typeface="Calibri"/>
                <a:sym typeface="Calibri"/>
              </a:rPr>
              <a:t>Game Experience</a:t>
            </a:r>
            <a:endParaRPr/>
          </a:p>
        </p:txBody>
      </p:sp>
      <p:sp>
        <p:nvSpPr>
          <p:cNvPr id="681" name="Google Shape;681;p26"/>
          <p:cNvSpPr/>
          <p:nvPr/>
        </p:nvSpPr>
        <p:spPr>
          <a:xfrm>
            <a:off x="1776167" y="812503"/>
            <a:ext cx="5418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Created by Players interacting with Game Elements </a:t>
            </a:r>
            <a:endParaRPr/>
          </a:p>
        </p:txBody>
      </p:sp>
      <p:sp>
        <p:nvSpPr>
          <p:cNvPr id="682" name="Google Shape;682;p26"/>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sp>
        <p:nvSpPr>
          <p:cNvPr id="683" name="Google Shape;683;p26"/>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grpSp>
        <p:nvGrpSpPr>
          <p:cNvPr id="684" name="Google Shape;684;p26"/>
          <p:cNvGrpSpPr/>
          <p:nvPr/>
        </p:nvGrpSpPr>
        <p:grpSpPr>
          <a:xfrm>
            <a:off x="360466" y="1773374"/>
            <a:ext cx="1929062" cy="2804035"/>
            <a:chOff x="360466" y="1477350"/>
            <a:chExt cx="1929062" cy="2804035"/>
          </a:xfrm>
        </p:grpSpPr>
        <p:pic>
          <p:nvPicPr>
            <p:cNvPr id="685" name="Google Shape;685;p26"/>
            <p:cNvPicPr preferRelativeResize="0"/>
            <p:nvPr/>
          </p:nvPicPr>
          <p:blipFill rotWithShape="1">
            <a:blip r:embed="rId3">
              <a:alphaModFix/>
            </a:blip>
            <a:srcRect b="0" l="0" r="0" t="0"/>
            <a:stretch/>
          </p:blipFill>
          <p:spPr>
            <a:xfrm>
              <a:off x="797871" y="1477350"/>
              <a:ext cx="1319660" cy="1189241"/>
            </a:xfrm>
            <a:prstGeom prst="rect">
              <a:avLst/>
            </a:prstGeom>
            <a:noFill/>
            <a:ln>
              <a:noFill/>
            </a:ln>
          </p:spPr>
        </p:pic>
        <p:sp>
          <p:nvSpPr>
            <p:cNvPr id="686" name="Google Shape;686;p26"/>
            <p:cNvSpPr/>
            <p:nvPr/>
          </p:nvSpPr>
          <p:spPr>
            <a:xfrm>
              <a:off x="412677" y="3582333"/>
              <a:ext cx="1876851" cy="699052"/>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lang="en-US" sz="2100">
                  <a:solidFill>
                    <a:schemeClr val="lt1"/>
                  </a:solidFill>
                  <a:latin typeface="Calibri"/>
                  <a:ea typeface="Calibri"/>
                  <a:cs typeface="Calibri"/>
                  <a:sym typeface="Calibri"/>
                </a:rPr>
                <a:t>Game Elements</a:t>
              </a:r>
              <a:endParaRPr/>
            </a:p>
          </p:txBody>
        </p:sp>
        <p:grpSp>
          <p:nvGrpSpPr>
            <p:cNvPr id="687" name="Google Shape;687;p26"/>
            <p:cNvGrpSpPr/>
            <p:nvPr/>
          </p:nvGrpSpPr>
          <p:grpSpPr>
            <a:xfrm>
              <a:off x="360466" y="2185195"/>
              <a:ext cx="835400" cy="1124182"/>
              <a:chOff x="360466" y="2185195"/>
              <a:chExt cx="835400" cy="1124182"/>
            </a:xfrm>
          </p:grpSpPr>
          <p:sp>
            <p:nvSpPr>
              <p:cNvPr id="688" name="Google Shape;688;p26"/>
              <p:cNvSpPr/>
              <p:nvPr/>
            </p:nvSpPr>
            <p:spPr>
              <a:xfrm>
                <a:off x="399877" y="2219075"/>
                <a:ext cx="795989" cy="1090302"/>
              </a:xfrm>
              <a:prstGeom prst="rect">
                <a:avLst/>
              </a:prstGeom>
              <a:solidFill>
                <a:schemeClr val="lt1"/>
              </a:solidFill>
              <a:ln cap="rnd"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Rules</a:t>
                </a:r>
                <a:endParaRPr/>
              </a:p>
            </p:txBody>
          </p:sp>
          <p:sp>
            <p:nvSpPr>
              <p:cNvPr id="689" name="Google Shape;689;p26"/>
              <p:cNvSpPr/>
              <p:nvPr/>
            </p:nvSpPr>
            <p:spPr>
              <a:xfrm>
                <a:off x="360466" y="2185195"/>
                <a:ext cx="795989" cy="1090302"/>
              </a:xfrm>
              <a:prstGeom prst="rect">
                <a:avLst/>
              </a:prstGeom>
              <a:solidFill>
                <a:schemeClr val="dk1"/>
              </a:solidFill>
              <a:ln cap="rnd"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Rules</a:t>
                </a:r>
                <a:endParaRPr/>
              </a:p>
            </p:txBody>
          </p:sp>
        </p:grpSp>
      </p:grpSp>
      <p:sp>
        <p:nvSpPr>
          <p:cNvPr id="690" name="Google Shape;690;p26"/>
          <p:cNvSpPr/>
          <p:nvPr/>
        </p:nvSpPr>
        <p:spPr>
          <a:xfrm rot="10800000">
            <a:off x="6141257" y="2687790"/>
            <a:ext cx="495762" cy="359967"/>
          </a:xfrm>
          <a:prstGeom prst="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nvGrpSpPr>
          <p:cNvPr id="691" name="Google Shape;691;p26"/>
          <p:cNvGrpSpPr/>
          <p:nvPr/>
        </p:nvGrpSpPr>
        <p:grpSpPr>
          <a:xfrm>
            <a:off x="3072024" y="1815802"/>
            <a:ext cx="3131325" cy="3163087"/>
            <a:chOff x="3072024" y="1519778"/>
            <a:chExt cx="3131325" cy="3163087"/>
          </a:xfrm>
        </p:grpSpPr>
        <p:sp>
          <p:nvSpPr>
            <p:cNvPr id="692" name="Google Shape;692;p26"/>
            <p:cNvSpPr/>
            <p:nvPr/>
          </p:nvSpPr>
          <p:spPr>
            <a:xfrm>
              <a:off x="3072024" y="3506406"/>
              <a:ext cx="3131325" cy="1176459"/>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lang="en-US" sz="2100">
                  <a:solidFill>
                    <a:schemeClr val="lt1"/>
                  </a:solidFill>
                  <a:latin typeface="Calibri"/>
                  <a:ea typeface="Calibri"/>
                  <a:cs typeface="Calibri"/>
                  <a:sym typeface="Calibri"/>
                </a:rPr>
                <a:t>Game Experience</a:t>
              </a:r>
              <a:br>
                <a:rPr lang="en-US" sz="2100">
                  <a:solidFill>
                    <a:schemeClr val="lt1"/>
                  </a:solidFill>
                  <a:latin typeface="Calibri"/>
                  <a:ea typeface="Calibri"/>
                  <a:cs typeface="Calibri"/>
                  <a:sym typeface="Calibri"/>
                </a:rPr>
              </a:br>
              <a:endParaRPr sz="2100">
                <a:solidFill>
                  <a:schemeClr val="lt1"/>
                </a:solidFill>
                <a:latin typeface="Calibri"/>
                <a:ea typeface="Calibri"/>
                <a:cs typeface="Calibri"/>
                <a:sym typeface="Calibri"/>
              </a:endParaRPr>
            </a:p>
          </p:txBody>
        </p:sp>
        <p:pic>
          <p:nvPicPr>
            <p:cNvPr id="693" name="Google Shape;693;p26"/>
            <p:cNvPicPr preferRelativeResize="0"/>
            <p:nvPr/>
          </p:nvPicPr>
          <p:blipFill rotWithShape="1">
            <a:blip r:embed="rId4">
              <a:alphaModFix/>
            </a:blip>
            <a:srcRect b="0" l="0" r="0" t="0"/>
            <a:stretch/>
          </p:blipFill>
          <p:spPr>
            <a:xfrm>
              <a:off x="3343806" y="1519778"/>
              <a:ext cx="2456388" cy="1898291"/>
            </a:xfrm>
            <a:prstGeom prst="rect">
              <a:avLst/>
            </a:prstGeom>
            <a:noFill/>
            <a:ln>
              <a:noFill/>
            </a:ln>
          </p:spPr>
        </p:pic>
      </p:grpSp>
      <p:grpSp>
        <p:nvGrpSpPr>
          <p:cNvPr id="694" name="Google Shape;694;p26"/>
          <p:cNvGrpSpPr/>
          <p:nvPr/>
        </p:nvGrpSpPr>
        <p:grpSpPr>
          <a:xfrm>
            <a:off x="6943307" y="1792805"/>
            <a:ext cx="1891474" cy="2839713"/>
            <a:chOff x="6943307" y="1496781"/>
            <a:chExt cx="1891474" cy="2839713"/>
          </a:xfrm>
        </p:grpSpPr>
        <p:sp>
          <p:nvSpPr>
            <p:cNvPr id="695" name="Google Shape;695;p26"/>
            <p:cNvSpPr/>
            <p:nvPr/>
          </p:nvSpPr>
          <p:spPr>
            <a:xfrm>
              <a:off x="7296699" y="3582333"/>
              <a:ext cx="1054310" cy="754161"/>
            </a:xfrm>
            <a:prstGeom prst="rect">
              <a:avLst/>
            </a:prstGeom>
            <a:noFill/>
            <a:ln>
              <a:noFill/>
            </a:ln>
          </p:spPr>
          <p:txBody>
            <a:bodyPr anchorCtr="0" anchor="ctr" bIns="45700" lIns="91425" spcFirstLastPara="1" rIns="91425" wrap="square" tIns="45700">
              <a:normAutofit/>
            </a:bodyPr>
            <a:lstStyle/>
            <a:p>
              <a:pPr indent="0" lvl="0" marL="0" marR="0" rtl="0" algn="r">
                <a:spcBef>
                  <a:spcPts val="0"/>
                </a:spcBef>
                <a:spcAft>
                  <a:spcPts val="0"/>
                </a:spcAft>
                <a:buNone/>
              </a:pPr>
              <a:r>
                <a:rPr lang="en-US" sz="2100">
                  <a:solidFill>
                    <a:schemeClr val="lt1"/>
                  </a:solidFill>
                  <a:latin typeface="Calibri"/>
                  <a:ea typeface="Calibri"/>
                  <a:cs typeface="Calibri"/>
                  <a:sym typeface="Calibri"/>
                </a:rPr>
                <a:t>Players</a:t>
              </a:r>
              <a:endParaRPr/>
            </a:p>
          </p:txBody>
        </p:sp>
        <p:pic>
          <p:nvPicPr>
            <p:cNvPr id="696" name="Google Shape;696;p26"/>
            <p:cNvPicPr preferRelativeResize="0"/>
            <p:nvPr/>
          </p:nvPicPr>
          <p:blipFill rotWithShape="1">
            <a:blip r:embed="rId5">
              <a:alphaModFix/>
            </a:blip>
            <a:srcRect b="0" l="0" r="0" t="0"/>
            <a:stretch/>
          </p:blipFill>
          <p:spPr>
            <a:xfrm>
              <a:off x="6943307" y="1496781"/>
              <a:ext cx="1891474" cy="2251464"/>
            </a:xfrm>
            <a:prstGeom prst="rect">
              <a:avLst/>
            </a:prstGeom>
            <a:noFill/>
            <a:ln>
              <a:noFill/>
            </a:ln>
          </p:spPr>
        </p:pic>
      </p:gr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
                                        <p:tgtEl>
                                          <p:spTgt spid="678"/>
                                        </p:tgtEl>
                                      </p:cBhvr>
                                    </p:animEffect>
                                  </p:childTnLst>
                                </p:cTn>
                              </p:par>
                              <p:par>
                                <p:cTn fill="hold" nodeType="with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500"/>
                                        <p:tgtEl>
                                          <p:spTgt spid="69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500"/>
                                        <p:tgtEl>
                                          <p:spTgt spid="6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27"/>
          <p:cNvSpPr txBox="1"/>
          <p:nvPr>
            <p:ph type="title"/>
          </p:nvPr>
        </p:nvSpPr>
        <p:spPr>
          <a:xfrm>
            <a:off x="1614488" y="273845"/>
            <a:ext cx="5915025" cy="99417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AGENCY</a:t>
            </a:r>
            <a:endParaRPr/>
          </a:p>
        </p:txBody>
      </p:sp>
      <p:sp>
        <p:nvSpPr>
          <p:cNvPr id="702" name="Google Shape;702;p27"/>
          <p:cNvSpPr/>
          <p:nvPr/>
        </p:nvSpPr>
        <p:spPr>
          <a:xfrm>
            <a:off x="626401" y="1363651"/>
            <a:ext cx="7154416"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Agency</a:t>
            </a:r>
            <a:r>
              <a:rPr lang="en-US" sz="3200">
                <a:solidFill>
                  <a:schemeClr val="lt1"/>
                </a:solidFill>
                <a:latin typeface="Calibri"/>
                <a:ea typeface="Calibri"/>
                <a:cs typeface="Calibri"/>
                <a:sym typeface="Calibri"/>
              </a:rPr>
              <a:t> is the degree to which a player </a:t>
            </a:r>
            <a:endParaRPr/>
          </a:p>
          <a:p>
            <a:pPr indent="0" lvl="0" marL="0" marR="0" rtl="0" algn="ctr">
              <a:spcBef>
                <a:spcPts val="0"/>
              </a:spcBef>
              <a:spcAft>
                <a:spcPts val="0"/>
              </a:spcAft>
              <a:buNone/>
            </a:pPr>
            <a:r>
              <a:rPr lang="en-US" sz="3200">
                <a:solidFill>
                  <a:schemeClr val="lt1"/>
                </a:solidFill>
                <a:latin typeface="Calibri"/>
                <a:ea typeface="Calibri"/>
                <a:cs typeface="Calibri"/>
                <a:sym typeface="Calibri"/>
              </a:rPr>
              <a:t>is able to </a:t>
            </a:r>
            <a:r>
              <a:rPr lang="en-US" sz="3200" u="sng">
                <a:solidFill>
                  <a:schemeClr val="lt1"/>
                </a:solidFill>
                <a:latin typeface="Calibri"/>
                <a:ea typeface="Calibri"/>
                <a:cs typeface="Calibri"/>
                <a:sym typeface="Calibri"/>
              </a:rPr>
              <a:t>cause</a:t>
            </a:r>
            <a:r>
              <a:rPr lang="en-US" sz="3200">
                <a:solidFill>
                  <a:schemeClr val="lt1"/>
                </a:solidFill>
                <a:latin typeface="Calibri"/>
                <a:ea typeface="Calibri"/>
                <a:cs typeface="Calibri"/>
                <a:sym typeface="Calibri"/>
              </a:rPr>
              <a:t> significant change </a:t>
            </a:r>
            <a:endParaRPr/>
          </a:p>
          <a:p>
            <a:pPr indent="0" lvl="0" marL="0" marR="0" rtl="0" algn="ctr">
              <a:spcBef>
                <a:spcPts val="0"/>
              </a:spcBef>
              <a:spcAft>
                <a:spcPts val="0"/>
              </a:spcAft>
              <a:buNone/>
            </a:pPr>
            <a:r>
              <a:rPr lang="en-US" sz="3200">
                <a:solidFill>
                  <a:schemeClr val="lt1"/>
                </a:solidFill>
                <a:latin typeface="Calibri"/>
                <a:ea typeface="Calibri"/>
                <a:cs typeface="Calibri"/>
                <a:sym typeface="Calibri"/>
              </a:rPr>
              <a:t>in a game world.</a:t>
            </a:r>
            <a:endParaRPr sz="3200">
              <a:solidFill>
                <a:schemeClr val="lt1"/>
              </a:solidFill>
              <a:latin typeface="Calibri"/>
              <a:ea typeface="Calibri"/>
              <a:cs typeface="Calibri"/>
              <a:sym typeface="Calibri"/>
            </a:endParaRPr>
          </a:p>
        </p:txBody>
      </p:sp>
      <p:sp>
        <p:nvSpPr>
          <p:cNvPr id="703" name="Google Shape;703;p27"/>
          <p:cNvSpPr/>
          <p:nvPr/>
        </p:nvSpPr>
        <p:spPr>
          <a:xfrm>
            <a:off x="1246095" y="3149600"/>
            <a:ext cx="591502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lt1"/>
                </a:solidFill>
                <a:latin typeface="Calibri"/>
                <a:ea typeface="Calibri"/>
                <a:cs typeface="Calibri"/>
                <a:sym typeface="Calibri"/>
              </a:rPr>
              <a:t>Rolling a die or doing what a card tells you is NOT Agency. </a:t>
            </a:r>
            <a:endParaRPr/>
          </a:p>
          <a:p>
            <a:pPr indent="0" lvl="0" marL="0" marR="0" rtl="0" algn="ctr">
              <a:spcBef>
                <a:spcPts val="0"/>
              </a:spcBef>
              <a:spcAft>
                <a:spcPts val="0"/>
              </a:spcAft>
              <a:buNone/>
            </a:pPr>
            <a:r>
              <a:t/>
            </a:r>
            <a:endParaRPr i="1" sz="1800">
              <a:solidFill>
                <a:schemeClr val="lt1"/>
              </a:solidFill>
              <a:latin typeface="Calibri"/>
              <a:ea typeface="Calibri"/>
              <a:cs typeface="Calibri"/>
              <a:sym typeface="Calibri"/>
            </a:endParaRPr>
          </a:p>
          <a:p>
            <a:pPr indent="0" lvl="0" marL="0" marR="0" rtl="0" algn="ctr">
              <a:spcBef>
                <a:spcPts val="0"/>
              </a:spcBef>
              <a:spcAft>
                <a:spcPts val="0"/>
              </a:spcAft>
              <a:buNone/>
            </a:pPr>
            <a:r>
              <a:rPr i="1" lang="en-US" sz="1800">
                <a:solidFill>
                  <a:schemeClr val="lt1"/>
                </a:solidFill>
                <a:latin typeface="Calibri"/>
                <a:ea typeface="Calibri"/>
                <a:cs typeface="Calibri"/>
                <a:sym typeface="Calibri"/>
              </a:rPr>
              <a:t>Making a choice IS Agency. Give your players choices!</a:t>
            </a:r>
            <a:endParaRPr i="1" sz="1800">
              <a:solidFill>
                <a:schemeClr val="lt1"/>
              </a:solidFill>
              <a:latin typeface="Calibri"/>
              <a:ea typeface="Calibri"/>
              <a:cs typeface="Calibri"/>
              <a:sym typeface="Calibri"/>
            </a:endParaRPr>
          </a:p>
        </p:txBody>
      </p:sp>
      <p:sp>
        <p:nvSpPr>
          <p:cNvPr id="704" name="Google Shape;704;p27"/>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28"/>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a:t>
            </a:r>
            <a:r>
              <a:rPr b="1" lang="en-US"/>
              <a:t>: COGNITIVE  LOOP OF PLAY</a:t>
            </a:r>
            <a:endParaRPr b="1"/>
          </a:p>
        </p:txBody>
      </p:sp>
      <p:grpSp>
        <p:nvGrpSpPr>
          <p:cNvPr id="710" name="Google Shape;710;p28"/>
          <p:cNvGrpSpPr/>
          <p:nvPr/>
        </p:nvGrpSpPr>
        <p:grpSpPr>
          <a:xfrm>
            <a:off x="2133261" y="919440"/>
            <a:ext cx="4577439" cy="3787562"/>
            <a:chOff x="818811" y="0"/>
            <a:chExt cx="4577439" cy="3787562"/>
          </a:xfrm>
        </p:grpSpPr>
        <p:sp>
          <p:nvSpPr>
            <p:cNvPr id="711" name="Google Shape;711;p28"/>
            <p:cNvSpPr/>
            <p:nvPr/>
          </p:nvSpPr>
          <p:spPr>
            <a:xfrm>
              <a:off x="2100260" y="0"/>
              <a:ext cx="2002967" cy="1212362"/>
            </a:xfrm>
            <a:prstGeom prst="ellipse">
              <a:avLst/>
            </a:prstGeom>
            <a:solidFill>
              <a:srgbClr val="14091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8"/>
            <p:cNvSpPr txBox="1"/>
            <p:nvPr/>
          </p:nvSpPr>
          <p:spPr>
            <a:xfrm>
              <a:off x="2393588" y="177546"/>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Observe</a:t>
              </a:r>
              <a:endParaRPr/>
            </a:p>
            <a:p>
              <a:pPr indent="0" lvl="0" marL="0" marR="0" rtl="0" algn="ctr">
                <a:lnSpc>
                  <a:spcPct val="90000"/>
                </a:lnSpc>
                <a:spcBef>
                  <a:spcPts val="980"/>
                </a:spcBef>
                <a:spcAft>
                  <a:spcPts val="0"/>
                </a:spcAft>
                <a:buClr>
                  <a:schemeClr val="lt1"/>
                </a:buClr>
                <a:buSzPts val="2000"/>
                <a:buFont typeface="Calibri"/>
                <a:buNone/>
              </a:pPr>
              <a:r>
                <a:rPr b="0" lang="en-US" sz="2000" u="none">
                  <a:solidFill>
                    <a:schemeClr val="lt1"/>
                  </a:solidFill>
                  <a:latin typeface="Calibri"/>
                  <a:ea typeface="Calibri"/>
                  <a:cs typeface="Calibri"/>
                  <a:sym typeface="Calibri"/>
                </a:rPr>
                <a:t>Game State</a:t>
              </a:r>
              <a:endParaRPr/>
            </a:p>
          </p:txBody>
        </p:sp>
        <p:sp>
          <p:nvSpPr>
            <p:cNvPr id="713" name="Google Shape;713;p28"/>
            <p:cNvSpPr/>
            <p:nvPr/>
          </p:nvSpPr>
          <p:spPr>
            <a:xfrm rot="2693262">
              <a:off x="3649876" y="1041798"/>
              <a:ext cx="189171"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8"/>
            <p:cNvSpPr txBox="1"/>
            <p:nvPr/>
          </p:nvSpPr>
          <p:spPr>
            <a:xfrm rot="2693262">
              <a:off x="3658148" y="1103607"/>
              <a:ext cx="132420"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715" name="Google Shape;715;p28"/>
            <p:cNvSpPr/>
            <p:nvPr/>
          </p:nvSpPr>
          <p:spPr>
            <a:xfrm>
              <a:off x="3393283" y="1287964"/>
              <a:ext cx="2002967" cy="1212362"/>
            </a:xfrm>
            <a:prstGeom prst="ellipse">
              <a:avLst/>
            </a:prstGeom>
            <a:solidFill>
              <a:srgbClr val="36174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8"/>
            <p:cNvSpPr txBox="1"/>
            <p:nvPr/>
          </p:nvSpPr>
          <p:spPr>
            <a:xfrm>
              <a:off x="3686611" y="1465510"/>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Plan</a:t>
              </a:r>
              <a:endParaRPr b="1" sz="3200" u="sng">
                <a:solidFill>
                  <a:schemeClr val="lt1"/>
                </a:solidFill>
                <a:latin typeface="Calibri"/>
                <a:ea typeface="Calibri"/>
                <a:cs typeface="Calibri"/>
                <a:sym typeface="Calibri"/>
              </a:endParaRPr>
            </a:p>
            <a:p>
              <a:pPr indent="0" lvl="0" marL="0" marR="0" rtl="0" algn="ctr">
                <a:lnSpc>
                  <a:spcPct val="90000"/>
                </a:lnSpc>
                <a:spcBef>
                  <a:spcPts val="98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Choices!</a:t>
              </a:r>
              <a:endParaRPr sz="3200">
                <a:solidFill>
                  <a:schemeClr val="lt1"/>
                </a:solidFill>
                <a:latin typeface="Calibri"/>
                <a:ea typeface="Calibri"/>
                <a:cs typeface="Calibri"/>
                <a:sym typeface="Calibri"/>
              </a:endParaRPr>
            </a:p>
          </p:txBody>
        </p:sp>
        <p:sp>
          <p:nvSpPr>
            <p:cNvPr id="717" name="Google Shape;717;p28"/>
            <p:cNvSpPr/>
            <p:nvPr/>
          </p:nvSpPr>
          <p:spPr>
            <a:xfrm rot="8100000">
              <a:off x="3661182" y="2329426"/>
              <a:ext cx="187435"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8"/>
            <p:cNvSpPr txBox="1"/>
            <p:nvPr/>
          </p:nvSpPr>
          <p:spPr>
            <a:xfrm rot="-2700000">
              <a:off x="3709177" y="2391380"/>
              <a:ext cx="131205"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719" name="Google Shape;719;p28"/>
            <p:cNvSpPr/>
            <p:nvPr/>
          </p:nvSpPr>
          <p:spPr>
            <a:xfrm>
              <a:off x="2106047" y="2575200"/>
              <a:ext cx="2002967" cy="1212362"/>
            </a:xfrm>
            <a:prstGeom prst="ellipse">
              <a:avLst/>
            </a:prstGeom>
            <a:solidFill>
              <a:srgbClr val="7C36B0"/>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8"/>
            <p:cNvSpPr txBox="1"/>
            <p:nvPr/>
          </p:nvSpPr>
          <p:spPr>
            <a:xfrm>
              <a:off x="2399375" y="2752746"/>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Do</a:t>
              </a:r>
              <a:endParaRPr/>
            </a:p>
            <a:p>
              <a:pPr indent="0" lvl="0" marL="0" marR="0" rtl="0" algn="ctr">
                <a:lnSpc>
                  <a:spcPct val="90000"/>
                </a:lnSpc>
                <a:spcBef>
                  <a:spcPts val="980"/>
                </a:spcBef>
                <a:spcAft>
                  <a:spcPts val="0"/>
                </a:spcAft>
                <a:buClr>
                  <a:schemeClr val="lt1"/>
                </a:buClr>
                <a:buSzPts val="2000"/>
                <a:buFont typeface="Calibri"/>
                <a:buNone/>
              </a:pPr>
              <a:r>
                <a:rPr b="0" lang="en-US" sz="2000">
                  <a:solidFill>
                    <a:schemeClr val="lt1"/>
                  </a:solidFill>
                  <a:latin typeface="Calibri"/>
                  <a:ea typeface="Calibri"/>
                  <a:cs typeface="Calibri"/>
                  <a:sym typeface="Calibri"/>
                </a:rPr>
                <a:t>Execute the plan</a:t>
              </a:r>
              <a:endParaRPr/>
            </a:p>
          </p:txBody>
        </p:sp>
        <p:sp>
          <p:nvSpPr>
            <p:cNvPr id="721" name="Google Shape;721;p28"/>
            <p:cNvSpPr/>
            <p:nvPr/>
          </p:nvSpPr>
          <p:spPr>
            <a:xfrm rot="-8100000">
              <a:off x="2373947" y="2336928"/>
              <a:ext cx="187435"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8"/>
            <p:cNvSpPr txBox="1"/>
            <p:nvPr/>
          </p:nvSpPr>
          <p:spPr>
            <a:xfrm rot="2700000">
              <a:off x="2421942" y="2438642"/>
              <a:ext cx="131205"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723" name="Google Shape;723;p28"/>
            <p:cNvSpPr/>
            <p:nvPr/>
          </p:nvSpPr>
          <p:spPr>
            <a:xfrm>
              <a:off x="818811" y="1287964"/>
              <a:ext cx="2002967" cy="1212362"/>
            </a:xfrm>
            <a:prstGeom prst="ellipse">
              <a:avLst/>
            </a:prstGeom>
            <a:solidFill>
              <a:srgbClr val="AA72D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8"/>
            <p:cNvSpPr txBox="1"/>
            <p:nvPr/>
          </p:nvSpPr>
          <p:spPr>
            <a:xfrm>
              <a:off x="1112139" y="1465510"/>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Evaluate</a:t>
              </a:r>
              <a:br>
                <a:rPr b="0" lang="en-US" sz="2000">
                  <a:solidFill>
                    <a:schemeClr val="lt1"/>
                  </a:solidFill>
                  <a:latin typeface="Calibri"/>
                  <a:ea typeface="Calibri"/>
                  <a:cs typeface="Calibri"/>
                  <a:sym typeface="Calibri"/>
                </a:rPr>
              </a:br>
              <a:r>
                <a:rPr b="0" lang="en-US" sz="2000">
                  <a:solidFill>
                    <a:schemeClr val="lt1"/>
                  </a:solidFill>
                  <a:latin typeface="Calibri"/>
                  <a:ea typeface="Calibri"/>
                  <a:cs typeface="Calibri"/>
                  <a:sym typeface="Calibri"/>
                </a:rPr>
                <a:t>Did it work?</a:t>
              </a:r>
              <a:endParaRPr/>
            </a:p>
          </p:txBody>
        </p:sp>
        <p:sp>
          <p:nvSpPr>
            <p:cNvPr id="725" name="Google Shape;725;p28"/>
            <p:cNvSpPr/>
            <p:nvPr/>
          </p:nvSpPr>
          <p:spPr>
            <a:xfrm rot="-2708718">
              <a:off x="2364070" y="1049318"/>
              <a:ext cx="186454" cy="409172"/>
            </a:xfrm>
            <a:prstGeom prst="rightArrow">
              <a:avLst>
                <a:gd fmla="val 60000" name="adj1"/>
                <a:gd fmla="val 50000" name="adj2"/>
              </a:avLst>
            </a:prstGeom>
            <a:solidFill>
              <a:srgbClr val="7C36B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8"/>
            <p:cNvSpPr txBox="1"/>
            <p:nvPr/>
          </p:nvSpPr>
          <p:spPr>
            <a:xfrm rot="-2708718">
              <a:off x="2372312" y="1150978"/>
              <a:ext cx="130518"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grpSp>
      <p:sp>
        <p:nvSpPr>
          <p:cNvPr id="727" name="Google Shape;727;p28"/>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2efc1f7d0c0_0_2"/>
          <p:cNvSpPr txBox="1"/>
          <p:nvPr>
            <p:ph type="title"/>
          </p:nvPr>
        </p:nvSpPr>
        <p:spPr>
          <a:xfrm>
            <a:off x="292095" y="123709"/>
            <a:ext cx="5152800" cy="1092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WHO IS THIS OTHER GUY?</a:t>
            </a:r>
            <a:endParaRPr/>
          </a:p>
        </p:txBody>
      </p:sp>
      <p:sp>
        <p:nvSpPr>
          <p:cNvPr id="104" name="Google Shape;104;g2efc1f7d0c0_0_2"/>
          <p:cNvSpPr txBox="1"/>
          <p:nvPr>
            <p:ph idx="1" type="body"/>
          </p:nvPr>
        </p:nvSpPr>
        <p:spPr>
          <a:xfrm>
            <a:off x="1614488" y="1001423"/>
            <a:ext cx="5915100" cy="1517700"/>
          </a:xfrm>
          <a:prstGeom prst="rect">
            <a:avLst/>
          </a:prstGeom>
          <a:noFill/>
          <a:ln>
            <a:noFill/>
          </a:ln>
        </p:spPr>
        <p:txBody>
          <a:bodyPr anchorCtr="0" anchor="ctr" bIns="45700" lIns="91425" spcFirstLastPara="1" rIns="91425" wrap="square" tIns="45700">
            <a:normAutofit fontScale="70000" lnSpcReduction="20000"/>
          </a:bodyPr>
          <a:lstStyle/>
          <a:p>
            <a:pPr indent="-207200" lvl="0" marL="214312" rtl="0" algn="l">
              <a:spcBef>
                <a:spcPts val="0"/>
              </a:spcBef>
              <a:spcAft>
                <a:spcPts val="0"/>
              </a:spcAft>
              <a:buSzPct val="100000"/>
              <a:buChar char="•"/>
            </a:pPr>
            <a:r>
              <a:rPr lang="en-US" sz="1500"/>
              <a:t>Adam Clare</a:t>
            </a:r>
            <a:endParaRPr/>
          </a:p>
          <a:p>
            <a:pPr indent="-207200" lvl="0" marL="214312" rtl="0" algn="l">
              <a:spcBef>
                <a:spcPts val="750"/>
              </a:spcBef>
              <a:spcAft>
                <a:spcPts val="0"/>
              </a:spcAft>
              <a:buSzPct val="100000"/>
              <a:buChar char="•"/>
            </a:pPr>
            <a:r>
              <a:rPr lang="en-US" sz="1500"/>
              <a:t>Game Design and Creative Direction since 1994</a:t>
            </a:r>
            <a:endParaRPr/>
          </a:p>
          <a:p>
            <a:pPr indent="-207200" lvl="0" marL="214312" rtl="0" algn="l">
              <a:spcBef>
                <a:spcPts val="750"/>
              </a:spcBef>
              <a:spcAft>
                <a:spcPts val="0"/>
              </a:spcAft>
              <a:buSzPct val="100000"/>
              <a:buChar char="•"/>
            </a:pPr>
            <a:r>
              <a:rPr lang="en-US" sz="1500"/>
              <a:t>Worked At Electronic Arts, Maxis, Ubisoft, others</a:t>
            </a:r>
            <a:endParaRPr/>
          </a:p>
          <a:p>
            <a:pPr indent="-207200" lvl="0" marL="214312" rtl="0" algn="l">
              <a:spcBef>
                <a:spcPts val="750"/>
              </a:spcBef>
              <a:spcAft>
                <a:spcPts val="0"/>
              </a:spcAft>
              <a:buSzPct val="100000"/>
              <a:buChar char="•"/>
            </a:pPr>
            <a:r>
              <a:rPr lang="en-US" sz="1500"/>
              <a:t>Now teaching Game Design at Sheridan College</a:t>
            </a:r>
            <a:endParaRPr/>
          </a:p>
          <a:p>
            <a:pPr indent="-207200" lvl="0" marL="214312" rtl="0" algn="l">
              <a:spcBef>
                <a:spcPts val="750"/>
              </a:spcBef>
              <a:spcAft>
                <a:spcPts val="0"/>
              </a:spcAft>
              <a:buSzPct val="100000"/>
              <a:buChar char="•"/>
            </a:pPr>
            <a:r>
              <a:rPr lang="en-US" sz="1500"/>
              <a:t>And working as </a:t>
            </a:r>
            <a:r>
              <a:rPr b="1" lang="en-US" sz="1500"/>
              <a:t>Crowell Interactive</a:t>
            </a:r>
            <a:r>
              <a:rPr lang="en-US" sz="1500"/>
              <a:t> to assist educators like you to create awesome Game Based Learning and Educational Gamification</a:t>
            </a:r>
            <a:endParaRPr/>
          </a:p>
          <a:p>
            <a:pPr indent="-147891" lvl="1" marL="557212" rtl="0" algn="l">
              <a:spcBef>
                <a:spcPts val="750"/>
              </a:spcBef>
              <a:spcAft>
                <a:spcPts val="0"/>
              </a:spcAft>
              <a:buSzPct val="100000"/>
              <a:buNone/>
            </a:pPr>
            <a:r>
              <a:t/>
            </a:r>
            <a:endParaRPr sz="1350"/>
          </a:p>
        </p:txBody>
      </p:sp>
      <p:pic>
        <p:nvPicPr>
          <p:cNvPr id="105" name="Google Shape;105;g2efc1f7d0c0_0_2"/>
          <p:cNvPicPr preferRelativeResize="0"/>
          <p:nvPr/>
        </p:nvPicPr>
        <p:blipFill rotWithShape="1">
          <a:blip r:embed="rId3">
            <a:alphaModFix/>
          </a:blip>
          <a:srcRect b="24508" l="0" r="0" t="27444"/>
          <a:stretch/>
        </p:blipFill>
        <p:spPr>
          <a:xfrm>
            <a:off x="2312980" y="3482518"/>
            <a:ext cx="1813860" cy="1162004"/>
          </a:xfrm>
          <a:prstGeom prst="rect">
            <a:avLst/>
          </a:prstGeom>
          <a:noFill/>
          <a:ln>
            <a:noFill/>
          </a:ln>
        </p:spPr>
      </p:pic>
      <p:pic>
        <p:nvPicPr>
          <p:cNvPr id="106" name="Google Shape;106;g2efc1f7d0c0_0_2"/>
          <p:cNvPicPr preferRelativeResize="0"/>
          <p:nvPr/>
        </p:nvPicPr>
        <p:blipFill rotWithShape="1">
          <a:blip r:embed="rId4">
            <a:alphaModFix/>
          </a:blip>
          <a:srcRect b="8854" l="0" r="0" t="9084"/>
          <a:stretch/>
        </p:blipFill>
        <p:spPr>
          <a:xfrm>
            <a:off x="6268096" y="4072899"/>
            <a:ext cx="726618" cy="795043"/>
          </a:xfrm>
          <a:prstGeom prst="rect">
            <a:avLst/>
          </a:prstGeom>
          <a:noFill/>
          <a:ln>
            <a:noFill/>
          </a:ln>
        </p:spPr>
      </p:pic>
      <p:pic>
        <p:nvPicPr>
          <p:cNvPr descr="Related image" id="107" name="Google Shape;107;g2efc1f7d0c0_0_2"/>
          <p:cNvPicPr preferRelativeResize="0"/>
          <p:nvPr/>
        </p:nvPicPr>
        <p:blipFill rotWithShape="1">
          <a:blip r:embed="rId5">
            <a:alphaModFix/>
          </a:blip>
          <a:srcRect b="0" l="0" r="0" t="0"/>
          <a:stretch/>
        </p:blipFill>
        <p:spPr>
          <a:xfrm>
            <a:off x="1418877" y="3927590"/>
            <a:ext cx="749455" cy="758484"/>
          </a:xfrm>
          <a:prstGeom prst="rect">
            <a:avLst/>
          </a:prstGeom>
          <a:noFill/>
          <a:ln>
            <a:noFill/>
          </a:ln>
        </p:spPr>
      </p:pic>
      <p:sp>
        <p:nvSpPr>
          <p:cNvPr descr="Image result for tvokids logo" id="108" name="Google Shape;108;g2efc1f7d0c0_0_2"/>
          <p:cNvSpPr/>
          <p:nvPr/>
        </p:nvSpPr>
        <p:spPr>
          <a:xfrm>
            <a:off x="1522072" y="2291501"/>
            <a:ext cx="56100" cy="56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lt1"/>
              </a:solidFill>
              <a:latin typeface="Calibri"/>
              <a:ea typeface="Calibri"/>
              <a:cs typeface="Calibri"/>
              <a:sym typeface="Calibri"/>
            </a:endParaRPr>
          </a:p>
        </p:txBody>
      </p:sp>
      <p:pic>
        <p:nvPicPr>
          <p:cNvPr descr="Image result for tvokids logo" id="109" name="Google Shape;109;g2efc1f7d0c0_0_2"/>
          <p:cNvPicPr preferRelativeResize="0"/>
          <p:nvPr/>
        </p:nvPicPr>
        <p:blipFill rotWithShape="1">
          <a:blip r:embed="rId6">
            <a:alphaModFix/>
          </a:blip>
          <a:srcRect b="0" l="0" r="0" t="0"/>
          <a:stretch/>
        </p:blipFill>
        <p:spPr>
          <a:xfrm>
            <a:off x="2805841" y="2603423"/>
            <a:ext cx="828138" cy="828138"/>
          </a:xfrm>
          <a:prstGeom prst="rect">
            <a:avLst/>
          </a:prstGeom>
          <a:noFill/>
          <a:ln>
            <a:noFill/>
          </a:ln>
        </p:spPr>
      </p:pic>
      <p:pic>
        <p:nvPicPr>
          <p:cNvPr descr="Image result for lrng logo" id="110" name="Google Shape;110;g2efc1f7d0c0_0_2"/>
          <p:cNvPicPr preferRelativeResize="0"/>
          <p:nvPr/>
        </p:nvPicPr>
        <p:blipFill rotWithShape="1">
          <a:blip r:embed="rId7">
            <a:alphaModFix/>
          </a:blip>
          <a:srcRect b="0" l="0" r="0" t="4425"/>
          <a:stretch/>
        </p:blipFill>
        <p:spPr>
          <a:xfrm>
            <a:off x="6647685" y="2950042"/>
            <a:ext cx="694058" cy="725282"/>
          </a:xfrm>
          <a:prstGeom prst="rect">
            <a:avLst/>
          </a:prstGeom>
          <a:noFill/>
          <a:ln>
            <a:noFill/>
          </a:ln>
        </p:spPr>
      </p:pic>
      <p:grpSp>
        <p:nvGrpSpPr>
          <p:cNvPr id="111" name="Google Shape;111;g2efc1f7d0c0_0_2"/>
          <p:cNvGrpSpPr/>
          <p:nvPr/>
        </p:nvGrpSpPr>
        <p:grpSpPr>
          <a:xfrm>
            <a:off x="4271492" y="2694500"/>
            <a:ext cx="2147888" cy="1233307"/>
            <a:chOff x="1509712" y="1547812"/>
            <a:chExt cx="6124575" cy="3762375"/>
          </a:xfrm>
        </p:grpSpPr>
        <p:pic>
          <p:nvPicPr>
            <p:cNvPr id="112" name="Google Shape;112;g2efc1f7d0c0_0_2"/>
            <p:cNvPicPr preferRelativeResize="0"/>
            <p:nvPr/>
          </p:nvPicPr>
          <p:blipFill rotWithShape="1">
            <a:blip r:embed="rId8">
              <a:alphaModFix/>
            </a:blip>
            <a:srcRect b="0" l="0" r="0" t="0"/>
            <a:stretch/>
          </p:blipFill>
          <p:spPr>
            <a:xfrm>
              <a:off x="1509712" y="1547812"/>
              <a:ext cx="6124575" cy="3762375"/>
            </a:xfrm>
            <a:prstGeom prst="rect">
              <a:avLst/>
            </a:prstGeom>
            <a:noFill/>
            <a:ln>
              <a:noFill/>
            </a:ln>
          </p:spPr>
        </p:pic>
        <p:pic>
          <p:nvPicPr>
            <p:cNvPr id="113" name="Google Shape;113;g2efc1f7d0c0_0_2"/>
            <p:cNvPicPr preferRelativeResize="0"/>
            <p:nvPr/>
          </p:nvPicPr>
          <p:blipFill rotWithShape="1">
            <a:blip r:embed="rId9">
              <a:alphaModFix/>
            </a:blip>
            <a:srcRect b="0" l="0" r="0" t="0"/>
            <a:stretch/>
          </p:blipFill>
          <p:spPr>
            <a:xfrm>
              <a:off x="5003806" y="1547812"/>
              <a:ext cx="2403461" cy="2235372"/>
            </a:xfrm>
            <a:prstGeom prst="rect">
              <a:avLst/>
            </a:prstGeom>
            <a:noFill/>
            <a:ln>
              <a:noFill/>
            </a:ln>
          </p:spPr>
        </p:pic>
      </p:grpSp>
      <p:pic>
        <p:nvPicPr>
          <p:cNvPr id="114" name="Google Shape;114;g2efc1f7d0c0_0_2"/>
          <p:cNvPicPr preferRelativeResize="0"/>
          <p:nvPr/>
        </p:nvPicPr>
        <p:blipFill rotWithShape="1">
          <a:blip r:embed="rId10">
            <a:alphaModFix/>
          </a:blip>
          <a:srcRect b="0" l="0" r="0" t="0"/>
          <a:stretch/>
        </p:blipFill>
        <p:spPr>
          <a:xfrm>
            <a:off x="4483499" y="4076827"/>
            <a:ext cx="1371600" cy="528638"/>
          </a:xfrm>
          <a:prstGeom prst="rect">
            <a:avLst/>
          </a:prstGeom>
          <a:noFill/>
          <a:ln>
            <a:noFill/>
          </a:ln>
        </p:spPr>
      </p:pic>
      <p:pic>
        <p:nvPicPr>
          <p:cNvPr id="115" name="Google Shape;115;g2efc1f7d0c0_0_2"/>
          <p:cNvPicPr preferRelativeResize="0"/>
          <p:nvPr/>
        </p:nvPicPr>
        <p:blipFill rotWithShape="1">
          <a:blip r:embed="rId11">
            <a:alphaModFix/>
          </a:blip>
          <a:srcRect b="0" l="0" r="0" t="0"/>
          <a:stretch/>
        </p:blipFill>
        <p:spPr>
          <a:xfrm>
            <a:off x="5929643" y="261084"/>
            <a:ext cx="1599900" cy="15999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16" name="Google Shape;116;g2efc1f7d0c0_0_2"/>
          <p:cNvSpPr txBox="1"/>
          <p:nvPr>
            <p:ph idx="11" type="ftr"/>
          </p:nvPr>
        </p:nvSpPr>
        <p:spPr>
          <a:xfrm>
            <a:off x="0" y="4860131"/>
            <a:ext cx="5870700" cy="283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29"/>
          <p:cNvSpPr txBox="1"/>
          <p:nvPr>
            <p:ph type="title"/>
          </p:nvPr>
        </p:nvSpPr>
        <p:spPr>
          <a:xfrm>
            <a:off x="562534" y="-20858"/>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EACH CHALLENGE</a:t>
            </a:r>
            <a:endParaRPr b="1"/>
          </a:p>
        </p:txBody>
      </p:sp>
      <p:sp>
        <p:nvSpPr>
          <p:cNvPr id="733" name="Google Shape;733;p29"/>
          <p:cNvSpPr txBox="1"/>
          <p:nvPr>
            <p:ph idx="1" type="body"/>
          </p:nvPr>
        </p:nvSpPr>
        <p:spPr>
          <a:xfrm>
            <a:off x="1614488" y="1112546"/>
            <a:ext cx="5915025" cy="782640"/>
          </a:xfrm>
          <a:prstGeom prst="rect">
            <a:avLst/>
          </a:prstGeom>
          <a:noFill/>
          <a:ln>
            <a:noFill/>
          </a:ln>
        </p:spPr>
        <p:txBody>
          <a:bodyPr anchorCtr="0" anchor="ctr" bIns="45700" lIns="91425" spcFirstLastPara="1" rIns="91425" wrap="square" tIns="45700">
            <a:normAutofit/>
          </a:bodyPr>
          <a:lstStyle/>
          <a:p>
            <a:pPr indent="-214313" lvl="0" marL="214313" rtl="0" algn="l">
              <a:spcBef>
                <a:spcPts val="0"/>
              </a:spcBef>
              <a:spcAft>
                <a:spcPts val="0"/>
              </a:spcAft>
              <a:buSzPts val="1300"/>
              <a:buChar char="•"/>
            </a:pPr>
            <a:r>
              <a:rPr lang="en-US"/>
              <a:t>What does the player do to Win?</a:t>
            </a:r>
            <a:endParaRPr/>
          </a:p>
          <a:p>
            <a:pPr indent="-214313" lvl="0" marL="214313" rtl="0" algn="l">
              <a:spcBef>
                <a:spcPts val="750"/>
              </a:spcBef>
              <a:spcAft>
                <a:spcPts val="0"/>
              </a:spcAft>
              <a:buSzPts val="1300"/>
              <a:buChar char="•"/>
            </a:pPr>
            <a:r>
              <a:rPr lang="en-US"/>
              <a:t>How can they lose?</a:t>
            </a:r>
            <a:endParaRPr/>
          </a:p>
        </p:txBody>
      </p:sp>
      <p:sp>
        <p:nvSpPr>
          <p:cNvPr id="734" name="Google Shape;734;p29"/>
          <p:cNvSpPr txBox="1"/>
          <p:nvPr/>
        </p:nvSpPr>
        <p:spPr>
          <a:xfrm>
            <a:off x="1614488" y="3897465"/>
            <a:ext cx="5915025" cy="651196"/>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chemeClr val="lt1"/>
              </a:buClr>
              <a:buSzPts val="2100"/>
              <a:buFont typeface="Arial"/>
              <a:buNone/>
            </a:pPr>
            <a:r>
              <a:rPr i="1" lang="en-US" sz="2100">
                <a:solidFill>
                  <a:schemeClr val="lt1"/>
                </a:solidFill>
                <a:latin typeface="Calibri"/>
                <a:ea typeface="Calibri"/>
                <a:cs typeface="Calibri"/>
                <a:sym typeface="Calibri"/>
              </a:rPr>
              <a:t>Player overcomes Challenges by doing X until they achieve Y, which is the Victory Condition</a:t>
            </a:r>
            <a:endParaRPr/>
          </a:p>
        </p:txBody>
      </p:sp>
      <p:sp>
        <p:nvSpPr>
          <p:cNvPr id="735" name="Google Shape;735;p29"/>
          <p:cNvSpPr/>
          <p:nvPr/>
        </p:nvSpPr>
        <p:spPr>
          <a:xfrm>
            <a:off x="1515830" y="2588073"/>
            <a:ext cx="713175" cy="664428"/>
          </a:xfrm>
          <a:prstGeom prst="roundRect">
            <a:avLst>
              <a:gd fmla="val 16667" name="adj"/>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Player</a:t>
            </a:r>
            <a:endParaRPr/>
          </a:p>
        </p:txBody>
      </p:sp>
      <p:sp>
        <p:nvSpPr>
          <p:cNvPr id="736" name="Google Shape;736;p29"/>
          <p:cNvSpPr/>
          <p:nvPr/>
        </p:nvSpPr>
        <p:spPr>
          <a:xfrm>
            <a:off x="5376616" y="2088877"/>
            <a:ext cx="797744" cy="664428"/>
          </a:xfrm>
          <a:prstGeom prst="roundRect">
            <a:avLst>
              <a:gd fmla="val 16667" name="adj"/>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Progress</a:t>
            </a:r>
            <a:endParaRPr/>
          </a:p>
        </p:txBody>
      </p:sp>
      <p:sp>
        <p:nvSpPr>
          <p:cNvPr id="737" name="Google Shape;737;p29"/>
          <p:cNvSpPr/>
          <p:nvPr/>
        </p:nvSpPr>
        <p:spPr>
          <a:xfrm>
            <a:off x="5376616" y="2832124"/>
            <a:ext cx="797744" cy="664428"/>
          </a:xfrm>
          <a:prstGeom prst="roundRect">
            <a:avLst>
              <a:gd fmla="val 16667" name="adj"/>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Failure</a:t>
            </a:r>
            <a:endParaRPr/>
          </a:p>
        </p:txBody>
      </p:sp>
      <p:sp>
        <p:nvSpPr>
          <p:cNvPr id="738" name="Google Shape;738;p29"/>
          <p:cNvSpPr/>
          <p:nvPr/>
        </p:nvSpPr>
        <p:spPr>
          <a:xfrm>
            <a:off x="2314591" y="2838055"/>
            <a:ext cx="319478" cy="195121"/>
          </a:xfrm>
          <a:prstGeom prst="rightArrow">
            <a:avLst>
              <a:gd fmla="val 50000" name="adj1"/>
              <a:gd fmla="val 50000" name="adj2"/>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39" name="Google Shape;739;p29"/>
          <p:cNvSpPr/>
          <p:nvPr/>
        </p:nvSpPr>
        <p:spPr>
          <a:xfrm>
            <a:off x="4984072" y="3077214"/>
            <a:ext cx="319478" cy="195121"/>
          </a:xfrm>
          <a:prstGeom prst="rightArrow">
            <a:avLst>
              <a:gd fmla="val 50000" name="adj1"/>
              <a:gd fmla="val 50000" name="adj2"/>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40" name="Google Shape;740;p29"/>
          <p:cNvSpPr/>
          <p:nvPr/>
        </p:nvSpPr>
        <p:spPr>
          <a:xfrm>
            <a:off x="6258651" y="2333967"/>
            <a:ext cx="319478" cy="195121"/>
          </a:xfrm>
          <a:prstGeom prst="rightArrow">
            <a:avLst>
              <a:gd fmla="val 50000" name="adj1"/>
              <a:gd fmla="val 50000" name="adj2"/>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41" name="Google Shape;741;p29"/>
          <p:cNvSpPr/>
          <p:nvPr/>
        </p:nvSpPr>
        <p:spPr>
          <a:xfrm>
            <a:off x="6645693" y="2088876"/>
            <a:ext cx="797744" cy="664428"/>
          </a:xfrm>
          <a:prstGeom prst="roundRect">
            <a:avLst>
              <a:gd fmla="val 16667" name="adj"/>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Win</a:t>
            </a:r>
            <a:endParaRPr/>
          </a:p>
        </p:txBody>
      </p:sp>
      <p:sp>
        <p:nvSpPr>
          <p:cNvPr id="742" name="Google Shape;742;p29"/>
          <p:cNvSpPr/>
          <p:nvPr/>
        </p:nvSpPr>
        <p:spPr>
          <a:xfrm>
            <a:off x="6645693" y="2842560"/>
            <a:ext cx="797744" cy="664428"/>
          </a:xfrm>
          <a:prstGeom prst="roundRect">
            <a:avLst>
              <a:gd fmla="val 16667" name="adj"/>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Lose</a:t>
            </a:r>
            <a:endParaRPr/>
          </a:p>
        </p:txBody>
      </p:sp>
      <p:sp>
        <p:nvSpPr>
          <p:cNvPr id="743" name="Google Shape;743;p29"/>
          <p:cNvSpPr/>
          <p:nvPr/>
        </p:nvSpPr>
        <p:spPr>
          <a:xfrm>
            <a:off x="6258651" y="3066777"/>
            <a:ext cx="319478" cy="195121"/>
          </a:xfrm>
          <a:prstGeom prst="rightArrow">
            <a:avLst>
              <a:gd fmla="val 50000" name="adj1"/>
              <a:gd fmla="val 50000" name="adj2"/>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44" name="Google Shape;744;p29"/>
          <p:cNvSpPr/>
          <p:nvPr/>
        </p:nvSpPr>
        <p:spPr>
          <a:xfrm>
            <a:off x="4973066" y="2323530"/>
            <a:ext cx="319478" cy="195121"/>
          </a:xfrm>
          <a:prstGeom prst="rightArrow">
            <a:avLst>
              <a:gd fmla="val 50000" name="adj1"/>
              <a:gd fmla="val 50000" name="adj2"/>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nvGrpSpPr>
          <p:cNvPr id="745" name="Google Shape;745;p29"/>
          <p:cNvGrpSpPr/>
          <p:nvPr/>
        </p:nvGrpSpPr>
        <p:grpSpPr>
          <a:xfrm>
            <a:off x="2686051" y="1979344"/>
            <a:ext cx="2245229" cy="1831685"/>
            <a:chOff x="2057401" y="2639124"/>
            <a:chExt cx="2993638" cy="2442247"/>
          </a:xfrm>
        </p:grpSpPr>
        <p:sp>
          <p:nvSpPr>
            <p:cNvPr id="746" name="Google Shape;746;p29"/>
            <p:cNvSpPr/>
            <p:nvPr/>
          </p:nvSpPr>
          <p:spPr>
            <a:xfrm>
              <a:off x="2057401" y="2639124"/>
              <a:ext cx="2993638" cy="2442247"/>
            </a:xfrm>
            <a:prstGeom prst="ellipse">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lt1"/>
                </a:solidFill>
                <a:latin typeface="Calibri"/>
                <a:ea typeface="Calibri"/>
                <a:cs typeface="Calibri"/>
                <a:sym typeface="Calibri"/>
              </a:endParaRPr>
            </a:p>
          </p:txBody>
        </p:sp>
        <p:grpSp>
          <p:nvGrpSpPr>
            <p:cNvPr id="747" name="Google Shape;747;p29"/>
            <p:cNvGrpSpPr/>
            <p:nvPr/>
          </p:nvGrpSpPr>
          <p:grpSpPr>
            <a:xfrm>
              <a:off x="2244595" y="2712816"/>
              <a:ext cx="2015684" cy="1667575"/>
              <a:chOff x="-158955" y="0"/>
              <a:chExt cx="2015684" cy="1667575"/>
            </a:xfrm>
          </p:grpSpPr>
          <p:sp>
            <p:nvSpPr>
              <p:cNvPr id="748" name="Google Shape;748;p29"/>
              <p:cNvSpPr/>
              <p:nvPr/>
            </p:nvSpPr>
            <p:spPr>
              <a:xfrm>
                <a:off x="405329" y="0"/>
                <a:ext cx="882018" cy="533870"/>
              </a:xfrm>
              <a:prstGeom prst="ellipse">
                <a:avLst/>
              </a:prstGeom>
              <a:solidFill>
                <a:srgbClr val="14091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9"/>
              <p:cNvSpPr txBox="1"/>
              <p:nvPr/>
            </p:nvSpPr>
            <p:spPr>
              <a:xfrm>
                <a:off x="534498" y="78183"/>
                <a:ext cx="623680" cy="377504"/>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050"/>
                  <a:buFont typeface="Calibri"/>
                  <a:buNone/>
                </a:pPr>
                <a:r>
                  <a:rPr b="1" lang="en-US" sz="1050" u="sng">
                    <a:solidFill>
                      <a:schemeClr val="lt1"/>
                    </a:solidFill>
                    <a:latin typeface="Calibri"/>
                    <a:ea typeface="Calibri"/>
                    <a:cs typeface="Calibri"/>
                    <a:sym typeface="Calibri"/>
                  </a:rPr>
                  <a:t>Observe</a:t>
                </a:r>
                <a:endParaRPr/>
              </a:p>
              <a:p>
                <a:pPr indent="0" lvl="0" marL="0" marR="0" rtl="0" algn="ctr">
                  <a:lnSpc>
                    <a:spcPct val="90000"/>
                  </a:lnSpc>
                  <a:spcBef>
                    <a:spcPts val="368"/>
                  </a:spcBef>
                  <a:spcAft>
                    <a:spcPts val="0"/>
                  </a:spcAft>
                  <a:buClr>
                    <a:schemeClr val="lt1"/>
                  </a:buClr>
                  <a:buSzPts val="900"/>
                  <a:buFont typeface="Calibri"/>
                  <a:buNone/>
                </a:pPr>
                <a:r>
                  <a:rPr b="0" lang="en-US" sz="900" u="none">
                    <a:solidFill>
                      <a:schemeClr val="lt1"/>
                    </a:solidFill>
                    <a:latin typeface="Calibri"/>
                    <a:ea typeface="Calibri"/>
                    <a:cs typeface="Calibri"/>
                    <a:sym typeface="Calibri"/>
                  </a:rPr>
                  <a:t>Understand</a:t>
                </a:r>
                <a:endParaRPr/>
              </a:p>
            </p:txBody>
          </p:sp>
          <p:sp>
            <p:nvSpPr>
              <p:cNvPr id="750" name="Google Shape;750;p29"/>
              <p:cNvSpPr/>
              <p:nvPr/>
            </p:nvSpPr>
            <p:spPr>
              <a:xfrm rot="2692405">
                <a:off x="1087786" y="458620"/>
                <a:ext cx="83151" cy="180181"/>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9"/>
              <p:cNvSpPr txBox="1"/>
              <p:nvPr/>
            </p:nvSpPr>
            <p:spPr>
              <a:xfrm rot="2692405">
                <a:off x="1091420" y="485856"/>
                <a:ext cx="58206" cy="10810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300"/>
                  <a:buFont typeface="Calibri"/>
                  <a:buNone/>
                </a:pPr>
                <a:r>
                  <a:t/>
                </a:r>
                <a:endParaRPr sz="300">
                  <a:solidFill>
                    <a:schemeClr val="lt1"/>
                  </a:solidFill>
                  <a:latin typeface="Calibri"/>
                  <a:ea typeface="Calibri"/>
                  <a:cs typeface="Calibri"/>
                  <a:sym typeface="Calibri"/>
                </a:endParaRPr>
              </a:p>
            </p:txBody>
          </p:sp>
          <p:sp>
            <p:nvSpPr>
              <p:cNvPr id="752" name="Google Shape;752;p29"/>
              <p:cNvSpPr/>
              <p:nvPr/>
            </p:nvSpPr>
            <p:spPr>
              <a:xfrm>
                <a:off x="974711" y="566871"/>
                <a:ext cx="882018" cy="533870"/>
              </a:xfrm>
              <a:prstGeom prst="ellipse">
                <a:avLst/>
              </a:prstGeom>
              <a:solidFill>
                <a:srgbClr val="36174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9"/>
              <p:cNvSpPr txBox="1"/>
              <p:nvPr/>
            </p:nvSpPr>
            <p:spPr>
              <a:xfrm>
                <a:off x="1103880" y="645054"/>
                <a:ext cx="623680" cy="377504"/>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050"/>
                  <a:buFont typeface="Calibri"/>
                  <a:buNone/>
                </a:pPr>
                <a:r>
                  <a:rPr b="1" lang="en-US" sz="1050" u="sng">
                    <a:solidFill>
                      <a:schemeClr val="lt1"/>
                    </a:solidFill>
                    <a:latin typeface="Calibri"/>
                    <a:ea typeface="Calibri"/>
                    <a:cs typeface="Calibri"/>
                    <a:sym typeface="Calibri"/>
                  </a:rPr>
                  <a:t>Plan</a:t>
                </a:r>
                <a:endParaRPr b="1" sz="1100" u="sng">
                  <a:solidFill>
                    <a:schemeClr val="lt1"/>
                  </a:solidFill>
                  <a:latin typeface="Calibri"/>
                  <a:ea typeface="Calibri"/>
                  <a:cs typeface="Calibri"/>
                  <a:sym typeface="Calibri"/>
                </a:endParaRPr>
              </a:p>
              <a:p>
                <a:pPr indent="0" lvl="0" marL="0" marR="0" rtl="0" algn="ctr">
                  <a:lnSpc>
                    <a:spcPct val="90000"/>
                  </a:lnSpc>
                  <a:spcBef>
                    <a:spcPts val="368"/>
                  </a:spcBef>
                  <a:spcAft>
                    <a:spcPts val="0"/>
                  </a:spcAft>
                  <a:buClr>
                    <a:schemeClr val="lt1"/>
                  </a:buClr>
                  <a:buSzPts val="1000"/>
                  <a:buFont typeface="Calibri"/>
                  <a:buNone/>
                </a:pPr>
                <a:r>
                  <a:rPr lang="en-US" sz="1000">
                    <a:solidFill>
                      <a:schemeClr val="lt1"/>
                    </a:solidFill>
                    <a:latin typeface="Calibri"/>
                    <a:ea typeface="Calibri"/>
                    <a:cs typeface="Calibri"/>
                    <a:sym typeface="Calibri"/>
                  </a:rPr>
                  <a:t>Choices!</a:t>
                </a:r>
                <a:endParaRPr sz="1100">
                  <a:solidFill>
                    <a:schemeClr val="lt1"/>
                  </a:solidFill>
                  <a:latin typeface="Calibri"/>
                  <a:ea typeface="Calibri"/>
                  <a:cs typeface="Calibri"/>
                  <a:sym typeface="Calibri"/>
                </a:endParaRPr>
              </a:p>
            </p:txBody>
          </p:sp>
          <p:sp>
            <p:nvSpPr>
              <p:cNvPr id="754" name="Google Shape;754;p29"/>
              <p:cNvSpPr/>
              <p:nvPr/>
            </p:nvSpPr>
            <p:spPr>
              <a:xfrm rot="8100000">
                <a:off x="1092689" y="1025481"/>
                <a:ext cx="82531" cy="180181"/>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9"/>
              <p:cNvSpPr txBox="1"/>
              <p:nvPr/>
            </p:nvSpPr>
            <p:spPr>
              <a:xfrm rot="-2700000">
                <a:off x="1113822" y="1052763"/>
                <a:ext cx="57772" cy="10810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300"/>
                  <a:buFont typeface="Calibri"/>
                  <a:buNone/>
                </a:pPr>
                <a:r>
                  <a:t/>
                </a:r>
                <a:endParaRPr sz="300">
                  <a:solidFill>
                    <a:schemeClr val="lt1"/>
                  </a:solidFill>
                  <a:latin typeface="Calibri"/>
                  <a:ea typeface="Calibri"/>
                  <a:cs typeface="Calibri"/>
                  <a:sym typeface="Calibri"/>
                </a:endParaRPr>
              </a:p>
            </p:txBody>
          </p:sp>
          <p:sp>
            <p:nvSpPr>
              <p:cNvPr id="756" name="Google Shape;756;p29"/>
              <p:cNvSpPr/>
              <p:nvPr/>
            </p:nvSpPr>
            <p:spPr>
              <a:xfrm>
                <a:off x="407878" y="1133705"/>
                <a:ext cx="882018" cy="533870"/>
              </a:xfrm>
              <a:prstGeom prst="ellipse">
                <a:avLst/>
              </a:prstGeom>
              <a:solidFill>
                <a:srgbClr val="7C36B0"/>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9"/>
              <p:cNvSpPr txBox="1"/>
              <p:nvPr/>
            </p:nvSpPr>
            <p:spPr>
              <a:xfrm>
                <a:off x="537047" y="1211888"/>
                <a:ext cx="623680" cy="377504"/>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050"/>
                  <a:buFont typeface="Calibri"/>
                  <a:buNone/>
                </a:pPr>
                <a:r>
                  <a:rPr b="1" lang="en-US" sz="1050" u="sng">
                    <a:solidFill>
                      <a:schemeClr val="lt1"/>
                    </a:solidFill>
                    <a:latin typeface="Calibri"/>
                    <a:ea typeface="Calibri"/>
                    <a:cs typeface="Calibri"/>
                    <a:sym typeface="Calibri"/>
                  </a:rPr>
                  <a:t>Do</a:t>
                </a:r>
                <a:endParaRPr/>
              </a:p>
              <a:p>
                <a:pPr indent="0" lvl="0" marL="0" marR="0" rtl="0" algn="ctr">
                  <a:lnSpc>
                    <a:spcPct val="90000"/>
                  </a:lnSpc>
                  <a:spcBef>
                    <a:spcPts val="368"/>
                  </a:spcBef>
                  <a:spcAft>
                    <a:spcPts val="0"/>
                  </a:spcAft>
                  <a:buClr>
                    <a:schemeClr val="lt1"/>
                  </a:buClr>
                  <a:buSzPts val="900"/>
                  <a:buFont typeface="Calibri"/>
                  <a:buNone/>
                </a:pPr>
                <a:r>
                  <a:rPr b="0" lang="en-US" sz="900">
                    <a:solidFill>
                      <a:schemeClr val="lt1"/>
                    </a:solidFill>
                    <a:latin typeface="Calibri"/>
                    <a:ea typeface="Calibri"/>
                    <a:cs typeface="Calibri"/>
                    <a:sym typeface="Calibri"/>
                  </a:rPr>
                  <a:t>Execute the plan</a:t>
                </a:r>
                <a:endParaRPr/>
              </a:p>
            </p:txBody>
          </p:sp>
          <p:sp>
            <p:nvSpPr>
              <p:cNvPr id="758" name="Google Shape;758;p29"/>
              <p:cNvSpPr/>
              <p:nvPr/>
            </p:nvSpPr>
            <p:spPr>
              <a:xfrm rot="-8100000">
                <a:off x="525856" y="1028784"/>
                <a:ext cx="82531" cy="180181"/>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9"/>
              <p:cNvSpPr txBox="1"/>
              <p:nvPr/>
            </p:nvSpPr>
            <p:spPr>
              <a:xfrm rot="2700000">
                <a:off x="546989" y="1073574"/>
                <a:ext cx="57772" cy="10810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300"/>
                  <a:buFont typeface="Calibri"/>
                  <a:buNone/>
                </a:pPr>
                <a:r>
                  <a:t/>
                </a:r>
                <a:endParaRPr sz="300">
                  <a:solidFill>
                    <a:schemeClr val="lt1"/>
                  </a:solidFill>
                  <a:latin typeface="Calibri"/>
                  <a:ea typeface="Calibri"/>
                  <a:cs typeface="Calibri"/>
                  <a:sym typeface="Calibri"/>
                </a:endParaRPr>
              </a:p>
            </p:txBody>
          </p:sp>
          <p:sp>
            <p:nvSpPr>
              <p:cNvPr id="760" name="Google Shape;760;p29"/>
              <p:cNvSpPr/>
              <p:nvPr/>
            </p:nvSpPr>
            <p:spPr>
              <a:xfrm>
                <a:off x="-158955" y="566871"/>
                <a:ext cx="882018" cy="533870"/>
              </a:xfrm>
              <a:prstGeom prst="ellipse">
                <a:avLst/>
              </a:prstGeom>
              <a:solidFill>
                <a:srgbClr val="AA72D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9"/>
              <p:cNvSpPr txBox="1"/>
              <p:nvPr/>
            </p:nvSpPr>
            <p:spPr>
              <a:xfrm>
                <a:off x="-29786" y="645054"/>
                <a:ext cx="623680" cy="377504"/>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050"/>
                  <a:buFont typeface="Calibri"/>
                  <a:buNone/>
                </a:pPr>
                <a:r>
                  <a:rPr b="1" lang="en-US" sz="1050" u="sng">
                    <a:solidFill>
                      <a:schemeClr val="lt1"/>
                    </a:solidFill>
                    <a:latin typeface="Calibri"/>
                    <a:ea typeface="Calibri"/>
                    <a:cs typeface="Calibri"/>
                    <a:sym typeface="Calibri"/>
                  </a:rPr>
                  <a:t>Evaluate</a:t>
                </a:r>
                <a:br>
                  <a:rPr b="0" lang="en-US" sz="900">
                    <a:solidFill>
                      <a:schemeClr val="lt1"/>
                    </a:solidFill>
                    <a:latin typeface="Calibri"/>
                    <a:ea typeface="Calibri"/>
                    <a:cs typeface="Calibri"/>
                    <a:sym typeface="Calibri"/>
                  </a:rPr>
                </a:br>
                <a:r>
                  <a:rPr b="0" lang="en-US" sz="900">
                    <a:solidFill>
                      <a:schemeClr val="lt1"/>
                    </a:solidFill>
                    <a:latin typeface="Calibri"/>
                    <a:ea typeface="Calibri"/>
                    <a:cs typeface="Calibri"/>
                    <a:sym typeface="Calibri"/>
                  </a:rPr>
                  <a:t>Did it work?</a:t>
                </a:r>
                <a:endParaRPr/>
              </a:p>
            </p:txBody>
          </p:sp>
          <p:sp>
            <p:nvSpPr>
              <p:cNvPr id="762" name="Google Shape;762;p29"/>
              <p:cNvSpPr/>
              <p:nvPr/>
            </p:nvSpPr>
            <p:spPr>
              <a:xfrm rot="-2707861">
                <a:off x="521582" y="461924"/>
                <a:ext cx="81954" cy="180181"/>
              </a:xfrm>
              <a:prstGeom prst="rightArrow">
                <a:avLst>
                  <a:gd fmla="val 60000" name="adj1"/>
                  <a:gd fmla="val 50000" name="adj2"/>
                </a:avLst>
              </a:prstGeom>
              <a:solidFill>
                <a:srgbClr val="7C36B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9"/>
              <p:cNvSpPr txBox="1"/>
              <p:nvPr/>
            </p:nvSpPr>
            <p:spPr>
              <a:xfrm rot="-2707861">
                <a:off x="525202" y="506672"/>
                <a:ext cx="57368" cy="10810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300"/>
                  <a:buFont typeface="Calibri"/>
                  <a:buNone/>
                </a:pPr>
                <a:r>
                  <a:t/>
                </a:r>
                <a:endParaRPr sz="300">
                  <a:solidFill>
                    <a:schemeClr val="lt1"/>
                  </a:solidFill>
                  <a:latin typeface="Calibri"/>
                  <a:ea typeface="Calibri"/>
                  <a:cs typeface="Calibri"/>
                  <a:sym typeface="Calibri"/>
                </a:endParaRPr>
              </a:p>
            </p:txBody>
          </p:sp>
        </p:grpSp>
      </p:grpSp>
      <p:sp>
        <p:nvSpPr>
          <p:cNvPr id="764" name="Google Shape;764;p2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30"/>
          <p:cNvSpPr txBox="1"/>
          <p:nvPr>
            <p:ph type="title"/>
          </p:nvPr>
        </p:nvSpPr>
        <p:spPr>
          <a:xfrm>
            <a:off x="562534" y="-20858"/>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THE GOLDEN PATH</a:t>
            </a:r>
            <a:endParaRPr b="1"/>
          </a:p>
        </p:txBody>
      </p:sp>
      <p:sp>
        <p:nvSpPr>
          <p:cNvPr id="770" name="Google Shape;770;p30"/>
          <p:cNvSpPr txBox="1"/>
          <p:nvPr>
            <p:ph idx="1" type="body"/>
          </p:nvPr>
        </p:nvSpPr>
        <p:spPr>
          <a:xfrm>
            <a:off x="1614488" y="877189"/>
            <a:ext cx="5915025" cy="60755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100"/>
              <a:buNone/>
            </a:pPr>
            <a:r>
              <a:rPr lang="en-US" sz="1100"/>
              <a:t>How does the player go from start to finish via gameplay?</a:t>
            </a:r>
            <a:endParaRPr/>
          </a:p>
          <a:p>
            <a:pPr indent="0" lvl="0" marL="0" rtl="0" algn="l">
              <a:spcBef>
                <a:spcPts val="750"/>
              </a:spcBef>
              <a:spcAft>
                <a:spcPts val="0"/>
              </a:spcAft>
              <a:buSzPts val="1100"/>
              <a:buNone/>
            </a:pPr>
            <a:r>
              <a:rPr lang="en-US" sz="1100"/>
              <a:t>What choices can they make, and where do those choices lead them? </a:t>
            </a:r>
            <a:endParaRPr/>
          </a:p>
        </p:txBody>
      </p:sp>
      <p:sp>
        <p:nvSpPr>
          <p:cNvPr id="771" name="Google Shape;771;p30"/>
          <p:cNvSpPr txBox="1"/>
          <p:nvPr/>
        </p:nvSpPr>
        <p:spPr>
          <a:xfrm>
            <a:off x="1614488" y="4015227"/>
            <a:ext cx="5915025" cy="651196"/>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chemeClr val="lt1"/>
              </a:buClr>
              <a:buSzPts val="2100"/>
              <a:buFont typeface="Arial"/>
              <a:buNone/>
            </a:pPr>
            <a:r>
              <a:rPr i="1" lang="en-US" sz="2100">
                <a:solidFill>
                  <a:schemeClr val="lt1"/>
                </a:solidFill>
                <a:latin typeface="Calibri"/>
                <a:ea typeface="Calibri"/>
                <a:cs typeface="Calibri"/>
                <a:sym typeface="Calibri"/>
              </a:rPr>
              <a:t>Player makes choices that lead to different challenges until they finish the game</a:t>
            </a:r>
            <a:endParaRPr/>
          </a:p>
        </p:txBody>
      </p:sp>
      <p:sp>
        <p:nvSpPr>
          <p:cNvPr id="772" name="Google Shape;772;p30"/>
          <p:cNvSpPr/>
          <p:nvPr/>
        </p:nvSpPr>
        <p:spPr>
          <a:xfrm>
            <a:off x="230142" y="2510346"/>
            <a:ext cx="713175" cy="664428"/>
          </a:xfrm>
          <a:prstGeom prst="roundRect">
            <a:avLst>
              <a:gd fmla="val 16667" name="adj"/>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Start</a:t>
            </a:r>
            <a:endParaRPr/>
          </a:p>
        </p:txBody>
      </p:sp>
      <p:sp>
        <p:nvSpPr>
          <p:cNvPr id="773" name="Google Shape;773;p30"/>
          <p:cNvSpPr/>
          <p:nvPr/>
        </p:nvSpPr>
        <p:spPr>
          <a:xfrm>
            <a:off x="943317" y="2770615"/>
            <a:ext cx="319478" cy="195121"/>
          </a:xfrm>
          <a:prstGeom prst="rightArrow">
            <a:avLst>
              <a:gd fmla="val 50000" name="adj1"/>
              <a:gd fmla="val 50000" name="adj2"/>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74" name="Google Shape;774;p30"/>
          <p:cNvSpPr/>
          <p:nvPr/>
        </p:nvSpPr>
        <p:spPr>
          <a:xfrm>
            <a:off x="6258651" y="2333967"/>
            <a:ext cx="319478" cy="195121"/>
          </a:xfrm>
          <a:prstGeom prst="rightArrow">
            <a:avLst>
              <a:gd fmla="val 50000" name="adj1"/>
              <a:gd fmla="val 50000" name="adj2"/>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75" name="Google Shape;775;p30"/>
          <p:cNvSpPr/>
          <p:nvPr/>
        </p:nvSpPr>
        <p:spPr>
          <a:xfrm>
            <a:off x="6645693" y="2088876"/>
            <a:ext cx="797744" cy="664428"/>
          </a:xfrm>
          <a:prstGeom prst="roundRect">
            <a:avLst>
              <a:gd fmla="val 16667" name="adj"/>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Win</a:t>
            </a:r>
            <a:endParaRPr/>
          </a:p>
        </p:txBody>
      </p:sp>
      <p:sp>
        <p:nvSpPr>
          <p:cNvPr id="776" name="Google Shape;776;p30"/>
          <p:cNvSpPr/>
          <p:nvPr/>
        </p:nvSpPr>
        <p:spPr>
          <a:xfrm>
            <a:off x="6645693" y="2842560"/>
            <a:ext cx="797744" cy="664428"/>
          </a:xfrm>
          <a:prstGeom prst="roundRect">
            <a:avLst>
              <a:gd fmla="val 16667" name="adj"/>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Lose</a:t>
            </a:r>
            <a:endParaRPr/>
          </a:p>
        </p:txBody>
      </p:sp>
      <p:sp>
        <p:nvSpPr>
          <p:cNvPr id="777" name="Google Shape;777;p30"/>
          <p:cNvSpPr/>
          <p:nvPr/>
        </p:nvSpPr>
        <p:spPr>
          <a:xfrm>
            <a:off x="6258651" y="3066777"/>
            <a:ext cx="319478" cy="195121"/>
          </a:xfrm>
          <a:prstGeom prst="rightArrow">
            <a:avLst>
              <a:gd fmla="val 50000" name="adj1"/>
              <a:gd fmla="val 50000" name="adj2"/>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78" name="Google Shape;778;p30"/>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779" name="Google Shape;779;p30"/>
          <p:cNvSpPr/>
          <p:nvPr/>
        </p:nvSpPr>
        <p:spPr>
          <a:xfrm>
            <a:off x="1330359" y="1756661"/>
            <a:ext cx="4860728" cy="2140803"/>
          </a:xfrm>
          <a:prstGeom prst="roundRect">
            <a:avLst>
              <a:gd fmla="val 16667" name="adj"/>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80" name="Google Shape;780;p30"/>
          <p:cNvSpPr/>
          <p:nvPr/>
        </p:nvSpPr>
        <p:spPr>
          <a:xfrm>
            <a:off x="3973789" y="1833054"/>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81" name="Google Shape;781;p30"/>
          <p:cNvSpPr/>
          <p:nvPr/>
        </p:nvSpPr>
        <p:spPr>
          <a:xfrm>
            <a:off x="3973789" y="2312480"/>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82" name="Google Shape;782;p30"/>
          <p:cNvSpPr/>
          <p:nvPr/>
        </p:nvSpPr>
        <p:spPr>
          <a:xfrm>
            <a:off x="3973789" y="2870012"/>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83" name="Google Shape;783;p30"/>
          <p:cNvSpPr/>
          <p:nvPr/>
        </p:nvSpPr>
        <p:spPr>
          <a:xfrm>
            <a:off x="3973789" y="3390102"/>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84" name="Google Shape;784;p30"/>
          <p:cNvSpPr/>
          <p:nvPr/>
        </p:nvSpPr>
        <p:spPr>
          <a:xfrm>
            <a:off x="4514116" y="1862945"/>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85" name="Google Shape;785;p30"/>
          <p:cNvSpPr/>
          <p:nvPr/>
        </p:nvSpPr>
        <p:spPr>
          <a:xfrm>
            <a:off x="4514116" y="234237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86" name="Google Shape;786;p30"/>
          <p:cNvSpPr/>
          <p:nvPr/>
        </p:nvSpPr>
        <p:spPr>
          <a:xfrm>
            <a:off x="4514116" y="28999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87" name="Google Shape;787;p30"/>
          <p:cNvSpPr/>
          <p:nvPr/>
        </p:nvSpPr>
        <p:spPr>
          <a:xfrm>
            <a:off x="4514116" y="341999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88" name="Google Shape;788;p30"/>
          <p:cNvSpPr/>
          <p:nvPr/>
        </p:nvSpPr>
        <p:spPr>
          <a:xfrm>
            <a:off x="5079558" y="1862945"/>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89" name="Google Shape;789;p30"/>
          <p:cNvSpPr/>
          <p:nvPr/>
        </p:nvSpPr>
        <p:spPr>
          <a:xfrm>
            <a:off x="5079558" y="234237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90" name="Google Shape;790;p30"/>
          <p:cNvSpPr/>
          <p:nvPr/>
        </p:nvSpPr>
        <p:spPr>
          <a:xfrm>
            <a:off x="5079558" y="28999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91" name="Google Shape;791;p30"/>
          <p:cNvSpPr/>
          <p:nvPr/>
        </p:nvSpPr>
        <p:spPr>
          <a:xfrm>
            <a:off x="5079558" y="341999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92" name="Google Shape;792;p30"/>
          <p:cNvSpPr/>
          <p:nvPr/>
        </p:nvSpPr>
        <p:spPr>
          <a:xfrm>
            <a:off x="5606380" y="18442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93" name="Google Shape;793;p30"/>
          <p:cNvSpPr/>
          <p:nvPr/>
        </p:nvSpPr>
        <p:spPr>
          <a:xfrm>
            <a:off x="5606380" y="2323629"/>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94" name="Google Shape;794;p30"/>
          <p:cNvSpPr/>
          <p:nvPr/>
        </p:nvSpPr>
        <p:spPr>
          <a:xfrm>
            <a:off x="5606380" y="288116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95" name="Google Shape;795;p30"/>
          <p:cNvSpPr/>
          <p:nvPr/>
        </p:nvSpPr>
        <p:spPr>
          <a:xfrm>
            <a:off x="5606380" y="340125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96" name="Google Shape;796;p30"/>
          <p:cNvSpPr/>
          <p:nvPr/>
        </p:nvSpPr>
        <p:spPr>
          <a:xfrm>
            <a:off x="3503774" y="1833054"/>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97" name="Google Shape;797;p30"/>
          <p:cNvSpPr/>
          <p:nvPr/>
        </p:nvSpPr>
        <p:spPr>
          <a:xfrm>
            <a:off x="3503774" y="2312480"/>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98" name="Google Shape;798;p30"/>
          <p:cNvSpPr/>
          <p:nvPr/>
        </p:nvSpPr>
        <p:spPr>
          <a:xfrm>
            <a:off x="3503774" y="2870012"/>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799" name="Google Shape;799;p30"/>
          <p:cNvSpPr/>
          <p:nvPr/>
        </p:nvSpPr>
        <p:spPr>
          <a:xfrm>
            <a:off x="3503774" y="3390102"/>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00" name="Google Shape;800;p30"/>
          <p:cNvSpPr/>
          <p:nvPr/>
        </p:nvSpPr>
        <p:spPr>
          <a:xfrm>
            <a:off x="2990822" y="1843482"/>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01" name="Google Shape;801;p30"/>
          <p:cNvSpPr/>
          <p:nvPr/>
        </p:nvSpPr>
        <p:spPr>
          <a:xfrm>
            <a:off x="2990822" y="2322908"/>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02" name="Google Shape;802;p30"/>
          <p:cNvSpPr/>
          <p:nvPr/>
        </p:nvSpPr>
        <p:spPr>
          <a:xfrm>
            <a:off x="2990822" y="2880440"/>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03" name="Google Shape;803;p30"/>
          <p:cNvSpPr/>
          <p:nvPr/>
        </p:nvSpPr>
        <p:spPr>
          <a:xfrm>
            <a:off x="2990822" y="3400530"/>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04" name="Google Shape;804;p30"/>
          <p:cNvSpPr/>
          <p:nvPr/>
        </p:nvSpPr>
        <p:spPr>
          <a:xfrm>
            <a:off x="2529211" y="1862945"/>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05" name="Google Shape;805;p30"/>
          <p:cNvSpPr/>
          <p:nvPr/>
        </p:nvSpPr>
        <p:spPr>
          <a:xfrm>
            <a:off x="2529211" y="234237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06" name="Google Shape;806;p30"/>
          <p:cNvSpPr/>
          <p:nvPr/>
        </p:nvSpPr>
        <p:spPr>
          <a:xfrm>
            <a:off x="2529211" y="28999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07" name="Google Shape;807;p30"/>
          <p:cNvSpPr/>
          <p:nvPr/>
        </p:nvSpPr>
        <p:spPr>
          <a:xfrm>
            <a:off x="2529211" y="341999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08" name="Google Shape;808;p30"/>
          <p:cNvSpPr/>
          <p:nvPr/>
        </p:nvSpPr>
        <p:spPr>
          <a:xfrm>
            <a:off x="2072201" y="234237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09" name="Google Shape;809;p30"/>
          <p:cNvSpPr/>
          <p:nvPr/>
        </p:nvSpPr>
        <p:spPr>
          <a:xfrm>
            <a:off x="2072201" y="28999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10" name="Google Shape;810;p30"/>
          <p:cNvSpPr/>
          <p:nvPr/>
        </p:nvSpPr>
        <p:spPr>
          <a:xfrm>
            <a:off x="1559831" y="2684288"/>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11" name="Google Shape;811;p30"/>
          <p:cNvSpPr/>
          <p:nvPr/>
        </p:nvSpPr>
        <p:spPr>
          <a:xfrm rot="-1716318">
            <a:off x="1883513" y="2589877"/>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12" name="Google Shape;812;p30"/>
          <p:cNvSpPr/>
          <p:nvPr/>
        </p:nvSpPr>
        <p:spPr>
          <a:xfrm rot="2723387">
            <a:off x="2337806" y="2701007"/>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13" name="Google Shape;813;p30"/>
          <p:cNvSpPr/>
          <p:nvPr/>
        </p:nvSpPr>
        <p:spPr>
          <a:xfrm rot="2723387">
            <a:off x="2823091" y="3253218"/>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14" name="Google Shape;814;p30"/>
          <p:cNvSpPr/>
          <p:nvPr/>
        </p:nvSpPr>
        <p:spPr>
          <a:xfrm rot="-2621541">
            <a:off x="3273385" y="3242891"/>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15" name="Google Shape;815;p30"/>
          <p:cNvSpPr/>
          <p:nvPr/>
        </p:nvSpPr>
        <p:spPr>
          <a:xfrm rot="-2621541">
            <a:off x="3764975" y="2677263"/>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16" name="Google Shape;816;p30"/>
          <p:cNvSpPr/>
          <p:nvPr/>
        </p:nvSpPr>
        <p:spPr>
          <a:xfrm rot="2737721">
            <a:off x="4298357" y="2740316"/>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17" name="Google Shape;817;p30"/>
          <p:cNvSpPr/>
          <p:nvPr/>
        </p:nvSpPr>
        <p:spPr>
          <a:xfrm rot="-2716943">
            <a:off x="4820799" y="2730318"/>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18" name="Google Shape;818;p30"/>
          <p:cNvSpPr/>
          <p:nvPr/>
        </p:nvSpPr>
        <p:spPr>
          <a:xfrm rot="-2716943">
            <a:off x="5397928" y="2190900"/>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31"/>
          <p:cNvSpPr txBox="1"/>
          <p:nvPr>
            <p:ph type="title"/>
          </p:nvPr>
        </p:nvSpPr>
        <p:spPr>
          <a:xfrm>
            <a:off x="562534" y="-20858"/>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DOMINANT STRATEGY</a:t>
            </a:r>
            <a:endParaRPr b="1"/>
          </a:p>
        </p:txBody>
      </p:sp>
      <p:sp>
        <p:nvSpPr>
          <p:cNvPr id="824" name="Google Shape;824;p31"/>
          <p:cNvSpPr txBox="1"/>
          <p:nvPr>
            <p:ph idx="1" type="body"/>
          </p:nvPr>
        </p:nvSpPr>
        <p:spPr>
          <a:xfrm>
            <a:off x="1614488" y="877189"/>
            <a:ext cx="5915025" cy="438641"/>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600"/>
              <a:buNone/>
            </a:pPr>
            <a:r>
              <a:rPr lang="en-US" sz="1600"/>
              <a:t>Definition: One way is much better than all the others</a:t>
            </a:r>
            <a:endParaRPr/>
          </a:p>
        </p:txBody>
      </p:sp>
      <p:sp>
        <p:nvSpPr>
          <p:cNvPr id="825" name="Google Shape;825;p31"/>
          <p:cNvSpPr txBox="1"/>
          <p:nvPr/>
        </p:nvSpPr>
        <p:spPr>
          <a:xfrm>
            <a:off x="1614488" y="4015227"/>
            <a:ext cx="5915025" cy="651196"/>
          </a:xfrm>
          <a:prstGeom prst="rect">
            <a:avLst/>
          </a:prstGeom>
          <a:noFill/>
          <a:ln>
            <a:noFill/>
          </a:ln>
        </p:spPr>
        <p:txBody>
          <a:bodyPr anchorCtr="0" anchor="ctr" bIns="34275" lIns="68575" spcFirstLastPara="1" rIns="68575" wrap="square" tIns="34275">
            <a:normAutofit fontScale="92500" lnSpcReduction="20000"/>
          </a:bodyPr>
          <a:lstStyle/>
          <a:p>
            <a:pPr indent="-228631" lvl="0" marL="228600" marR="0" rtl="0" algn="l">
              <a:lnSpc>
                <a:spcPct val="90000"/>
              </a:lnSpc>
              <a:spcBef>
                <a:spcPts val="0"/>
              </a:spcBef>
              <a:spcAft>
                <a:spcPts val="0"/>
              </a:spcAft>
              <a:buClr>
                <a:schemeClr val="lt1"/>
              </a:buClr>
              <a:buSzPct val="100000"/>
              <a:buFont typeface="Arial"/>
              <a:buChar char="•"/>
            </a:pPr>
            <a:r>
              <a:rPr i="1" lang="en-US" sz="2100">
                <a:solidFill>
                  <a:schemeClr val="lt1"/>
                </a:solidFill>
                <a:latin typeface="Calibri"/>
                <a:ea typeface="Calibri"/>
                <a:cs typeface="Calibri"/>
                <a:sym typeface="Calibri"/>
              </a:rPr>
              <a:t>Using the Curriculum is the way to win</a:t>
            </a:r>
            <a:endParaRPr/>
          </a:p>
          <a:p>
            <a:pPr indent="-228631" lvl="0" marL="228600" marR="0" rtl="0" algn="l">
              <a:lnSpc>
                <a:spcPct val="90000"/>
              </a:lnSpc>
              <a:spcBef>
                <a:spcPts val="1000"/>
              </a:spcBef>
              <a:spcAft>
                <a:spcPts val="0"/>
              </a:spcAft>
              <a:buClr>
                <a:schemeClr val="lt1"/>
              </a:buClr>
              <a:buSzPct val="100000"/>
              <a:buFont typeface="Arial"/>
              <a:buChar char="•"/>
            </a:pPr>
            <a:r>
              <a:rPr i="1" lang="en-US" sz="2100">
                <a:solidFill>
                  <a:schemeClr val="lt1"/>
                </a:solidFill>
                <a:latin typeface="Calibri"/>
                <a:ea typeface="Calibri"/>
                <a:cs typeface="Calibri"/>
                <a:sym typeface="Calibri"/>
              </a:rPr>
              <a:t>The Process could be the Curriculum</a:t>
            </a:r>
            <a:endParaRPr/>
          </a:p>
        </p:txBody>
      </p:sp>
      <p:sp>
        <p:nvSpPr>
          <p:cNvPr id="826" name="Google Shape;826;p31"/>
          <p:cNvSpPr/>
          <p:nvPr/>
        </p:nvSpPr>
        <p:spPr>
          <a:xfrm>
            <a:off x="230142" y="2510346"/>
            <a:ext cx="713175" cy="664428"/>
          </a:xfrm>
          <a:prstGeom prst="roundRect">
            <a:avLst>
              <a:gd fmla="val 16667" name="adj"/>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Start</a:t>
            </a:r>
            <a:endParaRPr/>
          </a:p>
        </p:txBody>
      </p:sp>
      <p:sp>
        <p:nvSpPr>
          <p:cNvPr id="827" name="Google Shape;827;p31"/>
          <p:cNvSpPr/>
          <p:nvPr/>
        </p:nvSpPr>
        <p:spPr>
          <a:xfrm>
            <a:off x="943317" y="2770615"/>
            <a:ext cx="319478" cy="195121"/>
          </a:xfrm>
          <a:prstGeom prst="rightArrow">
            <a:avLst>
              <a:gd fmla="val 50000" name="adj1"/>
              <a:gd fmla="val 50000" name="adj2"/>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28" name="Google Shape;828;p31"/>
          <p:cNvSpPr/>
          <p:nvPr/>
        </p:nvSpPr>
        <p:spPr>
          <a:xfrm>
            <a:off x="6258651" y="2333967"/>
            <a:ext cx="319478" cy="195121"/>
          </a:xfrm>
          <a:prstGeom prst="rightArrow">
            <a:avLst>
              <a:gd fmla="val 50000" name="adj1"/>
              <a:gd fmla="val 50000" name="adj2"/>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29" name="Google Shape;829;p31"/>
          <p:cNvSpPr/>
          <p:nvPr/>
        </p:nvSpPr>
        <p:spPr>
          <a:xfrm>
            <a:off x="6645693" y="2088876"/>
            <a:ext cx="797744" cy="664428"/>
          </a:xfrm>
          <a:prstGeom prst="roundRect">
            <a:avLst>
              <a:gd fmla="val 16667" name="adj"/>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Win</a:t>
            </a:r>
            <a:endParaRPr/>
          </a:p>
        </p:txBody>
      </p:sp>
      <p:sp>
        <p:nvSpPr>
          <p:cNvPr id="830" name="Google Shape;830;p31"/>
          <p:cNvSpPr/>
          <p:nvPr/>
        </p:nvSpPr>
        <p:spPr>
          <a:xfrm>
            <a:off x="6645693" y="2842560"/>
            <a:ext cx="797744" cy="664428"/>
          </a:xfrm>
          <a:prstGeom prst="roundRect">
            <a:avLst>
              <a:gd fmla="val 16667" name="adj"/>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Lose</a:t>
            </a:r>
            <a:endParaRPr/>
          </a:p>
        </p:txBody>
      </p:sp>
      <p:sp>
        <p:nvSpPr>
          <p:cNvPr id="831" name="Google Shape;831;p31"/>
          <p:cNvSpPr/>
          <p:nvPr/>
        </p:nvSpPr>
        <p:spPr>
          <a:xfrm>
            <a:off x="6258651" y="3066777"/>
            <a:ext cx="319478" cy="195121"/>
          </a:xfrm>
          <a:prstGeom prst="rightArrow">
            <a:avLst>
              <a:gd fmla="val 50000" name="adj1"/>
              <a:gd fmla="val 50000" name="adj2"/>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32" name="Google Shape;832;p31"/>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833" name="Google Shape;833;p31"/>
          <p:cNvSpPr/>
          <p:nvPr/>
        </p:nvSpPr>
        <p:spPr>
          <a:xfrm>
            <a:off x="1330359" y="1756661"/>
            <a:ext cx="4860728" cy="2140803"/>
          </a:xfrm>
          <a:prstGeom prst="roundRect">
            <a:avLst>
              <a:gd fmla="val 16667" name="adj"/>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34" name="Google Shape;834;p31"/>
          <p:cNvSpPr/>
          <p:nvPr/>
        </p:nvSpPr>
        <p:spPr>
          <a:xfrm>
            <a:off x="3973789" y="1833054"/>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35" name="Google Shape;835;p31"/>
          <p:cNvSpPr/>
          <p:nvPr/>
        </p:nvSpPr>
        <p:spPr>
          <a:xfrm>
            <a:off x="3973789" y="2312480"/>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36" name="Google Shape;836;p31"/>
          <p:cNvSpPr/>
          <p:nvPr/>
        </p:nvSpPr>
        <p:spPr>
          <a:xfrm>
            <a:off x="3973789" y="2870012"/>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37" name="Google Shape;837;p31"/>
          <p:cNvSpPr/>
          <p:nvPr/>
        </p:nvSpPr>
        <p:spPr>
          <a:xfrm>
            <a:off x="3973789" y="3390102"/>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38" name="Google Shape;838;p31"/>
          <p:cNvSpPr/>
          <p:nvPr/>
        </p:nvSpPr>
        <p:spPr>
          <a:xfrm>
            <a:off x="4514116" y="1862945"/>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39" name="Google Shape;839;p31"/>
          <p:cNvSpPr/>
          <p:nvPr/>
        </p:nvSpPr>
        <p:spPr>
          <a:xfrm>
            <a:off x="4514116" y="2342371"/>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40" name="Google Shape;840;p31"/>
          <p:cNvSpPr/>
          <p:nvPr/>
        </p:nvSpPr>
        <p:spPr>
          <a:xfrm>
            <a:off x="4514116" y="2899903"/>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41" name="Google Shape;841;p31"/>
          <p:cNvSpPr/>
          <p:nvPr/>
        </p:nvSpPr>
        <p:spPr>
          <a:xfrm>
            <a:off x="4514116" y="341999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42" name="Google Shape;842;p31"/>
          <p:cNvSpPr/>
          <p:nvPr/>
        </p:nvSpPr>
        <p:spPr>
          <a:xfrm>
            <a:off x="5079558" y="1862945"/>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43" name="Google Shape;843;p31"/>
          <p:cNvSpPr/>
          <p:nvPr/>
        </p:nvSpPr>
        <p:spPr>
          <a:xfrm>
            <a:off x="5079558" y="2342371"/>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44" name="Google Shape;844;p31"/>
          <p:cNvSpPr/>
          <p:nvPr/>
        </p:nvSpPr>
        <p:spPr>
          <a:xfrm>
            <a:off x="5079558" y="28999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45" name="Google Shape;845;p31"/>
          <p:cNvSpPr/>
          <p:nvPr/>
        </p:nvSpPr>
        <p:spPr>
          <a:xfrm>
            <a:off x="5079558" y="3419993"/>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46" name="Google Shape;846;p31"/>
          <p:cNvSpPr/>
          <p:nvPr/>
        </p:nvSpPr>
        <p:spPr>
          <a:xfrm>
            <a:off x="5606380" y="1844203"/>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47" name="Google Shape;847;p31"/>
          <p:cNvSpPr/>
          <p:nvPr/>
        </p:nvSpPr>
        <p:spPr>
          <a:xfrm>
            <a:off x="5606380" y="2323629"/>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48" name="Google Shape;848;p31"/>
          <p:cNvSpPr/>
          <p:nvPr/>
        </p:nvSpPr>
        <p:spPr>
          <a:xfrm>
            <a:off x="5606380" y="2881161"/>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49" name="Google Shape;849;p31"/>
          <p:cNvSpPr/>
          <p:nvPr/>
        </p:nvSpPr>
        <p:spPr>
          <a:xfrm>
            <a:off x="5606380" y="340125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50" name="Google Shape;850;p31"/>
          <p:cNvSpPr/>
          <p:nvPr/>
        </p:nvSpPr>
        <p:spPr>
          <a:xfrm>
            <a:off x="3503774" y="1833054"/>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51" name="Google Shape;851;p31"/>
          <p:cNvSpPr/>
          <p:nvPr/>
        </p:nvSpPr>
        <p:spPr>
          <a:xfrm>
            <a:off x="3503774" y="2312480"/>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52" name="Google Shape;852;p31"/>
          <p:cNvSpPr/>
          <p:nvPr/>
        </p:nvSpPr>
        <p:spPr>
          <a:xfrm>
            <a:off x="3503774" y="3390102"/>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53" name="Google Shape;853;p31"/>
          <p:cNvSpPr/>
          <p:nvPr/>
        </p:nvSpPr>
        <p:spPr>
          <a:xfrm>
            <a:off x="2990822" y="1843482"/>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54" name="Google Shape;854;p31"/>
          <p:cNvSpPr/>
          <p:nvPr/>
        </p:nvSpPr>
        <p:spPr>
          <a:xfrm>
            <a:off x="2990822" y="2322908"/>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55" name="Google Shape;855;p31"/>
          <p:cNvSpPr/>
          <p:nvPr/>
        </p:nvSpPr>
        <p:spPr>
          <a:xfrm>
            <a:off x="2990822" y="2880440"/>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56" name="Google Shape;856;p31"/>
          <p:cNvSpPr/>
          <p:nvPr/>
        </p:nvSpPr>
        <p:spPr>
          <a:xfrm>
            <a:off x="2529211" y="1862945"/>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57" name="Google Shape;857;p31"/>
          <p:cNvSpPr/>
          <p:nvPr/>
        </p:nvSpPr>
        <p:spPr>
          <a:xfrm>
            <a:off x="2529211" y="2342371"/>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58" name="Google Shape;858;p31"/>
          <p:cNvSpPr/>
          <p:nvPr/>
        </p:nvSpPr>
        <p:spPr>
          <a:xfrm>
            <a:off x="2529211" y="341999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59" name="Google Shape;859;p31"/>
          <p:cNvSpPr/>
          <p:nvPr/>
        </p:nvSpPr>
        <p:spPr>
          <a:xfrm>
            <a:off x="2072201" y="2899903"/>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60" name="Google Shape;860;p31"/>
          <p:cNvSpPr/>
          <p:nvPr/>
        </p:nvSpPr>
        <p:spPr>
          <a:xfrm>
            <a:off x="1559831" y="2684288"/>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61" name="Google Shape;861;p31"/>
          <p:cNvSpPr/>
          <p:nvPr/>
        </p:nvSpPr>
        <p:spPr>
          <a:xfrm rot="2723387">
            <a:off x="2337806" y="2701007"/>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62" name="Google Shape;862;p31"/>
          <p:cNvSpPr/>
          <p:nvPr/>
        </p:nvSpPr>
        <p:spPr>
          <a:xfrm rot="2723387">
            <a:off x="2823091" y="3253218"/>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63" name="Google Shape;863;p31"/>
          <p:cNvSpPr/>
          <p:nvPr/>
        </p:nvSpPr>
        <p:spPr>
          <a:xfrm rot="-2621541">
            <a:off x="3273385" y="3242891"/>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64" name="Google Shape;864;p31"/>
          <p:cNvSpPr/>
          <p:nvPr/>
        </p:nvSpPr>
        <p:spPr>
          <a:xfrm rot="-2621541">
            <a:off x="3764975" y="2677263"/>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65" name="Google Shape;865;p31"/>
          <p:cNvSpPr/>
          <p:nvPr/>
        </p:nvSpPr>
        <p:spPr>
          <a:xfrm rot="2737721">
            <a:off x="4298357" y="2740316"/>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66" name="Google Shape;866;p31"/>
          <p:cNvSpPr/>
          <p:nvPr/>
        </p:nvSpPr>
        <p:spPr>
          <a:xfrm rot="-2716943">
            <a:off x="4820799" y="2730318"/>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67" name="Google Shape;867;p31"/>
          <p:cNvSpPr/>
          <p:nvPr/>
        </p:nvSpPr>
        <p:spPr>
          <a:xfrm rot="-2716943">
            <a:off x="5397928" y="2190900"/>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68" name="Google Shape;868;p31"/>
          <p:cNvSpPr/>
          <p:nvPr/>
        </p:nvSpPr>
        <p:spPr>
          <a:xfrm>
            <a:off x="3515080" y="2855542"/>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69" name="Google Shape;869;p31"/>
          <p:cNvSpPr/>
          <p:nvPr/>
        </p:nvSpPr>
        <p:spPr>
          <a:xfrm>
            <a:off x="3037557" y="3401251"/>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70" name="Google Shape;870;p31"/>
          <p:cNvSpPr/>
          <p:nvPr/>
        </p:nvSpPr>
        <p:spPr>
          <a:xfrm>
            <a:off x="2562733" y="2847177"/>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71" name="Google Shape;871;p31"/>
          <p:cNvSpPr/>
          <p:nvPr/>
        </p:nvSpPr>
        <p:spPr>
          <a:xfrm>
            <a:off x="2086910" y="2392346"/>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872" name="Google Shape;872;p31"/>
          <p:cNvSpPr/>
          <p:nvPr/>
        </p:nvSpPr>
        <p:spPr>
          <a:xfrm rot="-1716318">
            <a:off x="1883513" y="2589877"/>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32"/>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GAMEPLAY &amp; CURRICULUM</a:t>
            </a:r>
            <a:endParaRPr b="1"/>
          </a:p>
        </p:txBody>
      </p:sp>
      <p:sp>
        <p:nvSpPr>
          <p:cNvPr id="878" name="Google Shape;878;p32"/>
          <p:cNvSpPr txBox="1"/>
          <p:nvPr>
            <p:ph idx="1" type="body"/>
          </p:nvPr>
        </p:nvSpPr>
        <p:spPr>
          <a:xfrm>
            <a:off x="1614488" y="1191126"/>
            <a:ext cx="5915025" cy="2295829"/>
          </a:xfrm>
          <a:prstGeom prst="rect">
            <a:avLst/>
          </a:prstGeom>
          <a:noFill/>
          <a:ln>
            <a:noFill/>
          </a:ln>
        </p:spPr>
        <p:txBody>
          <a:bodyPr anchorCtr="0" anchor="ctr" bIns="45700" lIns="91425" spcFirstLastPara="1" rIns="91425" wrap="square" tIns="45700">
            <a:normAutofit/>
          </a:bodyPr>
          <a:lstStyle/>
          <a:p>
            <a:pPr indent="0" lvl="1" marL="342900" rtl="0" algn="l">
              <a:spcBef>
                <a:spcPts val="0"/>
              </a:spcBef>
              <a:spcAft>
                <a:spcPts val="0"/>
              </a:spcAft>
              <a:buSzPts val="2700"/>
              <a:buNone/>
            </a:pPr>
            <a:r>
              <a:rPr lang="en-US" sz="2700"/>
              <a:t>Have the gameplay make the player USE the curriculum concepts</a:t>
            </a:r>
            <a:endParaRPr/>
          </a:p>
          <a:p>
            <a:pPr indent="0" lvl="1" marL="342900" rtl="0" algn="l">
              <a:spcBef>
                <a:spcPts val="750"/>
              </a:spcBef>
              <a:spcAft>
                <a:spcPts val="0"/>
              </a:spcAft>
              <a:buSzPts val="1200"/>
              <a:buNone/>
            </a:pPr>
            <a:r>
              <a:t/>
            </a:r>
            <a:endParaRPr/>
          </a:p>
          <a:p>
            <a:pPr indent="0" lvl="1" marL="342900" rtl="0" algn="l">
              <a:spcBef>
                <a:spcPts val="750"/>
              </a:spcBef>
              <a:spcAft>
                <a:spcPts val="0"/>
              </a:spcAft>
              <a:buSzPts val="2700"/>
              <a:buNone/>
            </a:pPr>
            <a:r>
              <a:rPr lang="en-US" sz="2700"/>
              <a:t>Win by knowing or using the curriculum concepts</a:t>
            </a:r>
            <a:endParaRPr/>
          </a:p>
        </p:txBody>
      </p:sp>
      <p:sp>
        <p:nvSpPr>
          <p:cNvPr id="879" name="Google Shape;879;p32"/>
          <p:cNvSpPr/>
          <p:nvPr/>
        </p:nvSpPr>
        <p:spPr>
          <a:xfrm>
            <a:off x="1614488" y="3629208"/>
            <a:ext cx="6019465" cy="707886"/>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en-US" sz="4000" u="none" cap="none" strike="noStrike">
                <a:solidFill>
                  <a:srgbClr val="FF0000"/>
                </a:solidFill>
                <a:latin typeface="Calibri"/>
                <a:ea typeface="Calibri"/>
                <a:cs typeface="Calibri"/>
                <a:sym typeface="Calibri"/>
              </a:rPr>
              <a:t>Do not win by luck! </a:t>
            </a:r>
            <a:endParaRPr/>
          </a:p>
        </p:txBody>
      </p:sp>
      <p:sp>
        <p:nvSpPr>
          <p:cNvPr id="880" name="Google Shape;880;p32"/>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8">
                                            <p:txEl>
                                              <p:pRg end="0" st="0"/>
                                            </p:txEl>
                                          </p:spTgt>
                                        </p:tgtEl>
                                        <p:attrNameLst>
                                          <p:attrName>style.visibility</p:attrName>
                                        </p:attrNameLst>
                                      </p:cBhvr>
                                      <p:to>
                                        <p:strVal val="visible"/>
                                      </p:to>
                                    </p:set>
                                    <p:animEffect filter="fade" transition="in">
                                      <p:cBhvr>
                                        <p:cTn dur="500"/>
                                        <p:tgtEl>
                                          <p:spTgt spid="8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8">
                                            <p:txEl>
                                              <p:pRg end="1" st="1"/>
                                            </p:txEl>
                                          </p:spTgt>
                                        </p:tgtEl>
                                        <p:attrNameLst>
                                          <p:attrName>style.visibility</p:attrName>
                                        </p:attrNameLst>
                                      </p:cBhvr>
                                      <p:to>
                                        <p:strVal val="visible"/>
                                      </p:to>
                                    </p:set>
                                    <p:animEffect filter="fade" transition="in">
                                      <p:cBhvr>
                                        <p:cTn dur="500"/>
                                        <p:tgtEl>
                                          <p:spTgt spid="8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8">
                                            <p:txEl>
                                              <p:pRg end="2" st="2"/>
                                            </p:txEl>
                                          </p:spTgt>
                                        </p:tgtEl>
                                        <p:attrNameLst>
                                          <p:attrName>style.visibility</p:attrName>
                                        </p:attrNameLst>
                                      </p:cBhvr>
                                      <p:to>
                                        <p:strVal val="visible"/>
                                      </p:to>
                                    </p:set>
                                    <p:animEffect filter="fade" transition="in">
                                      <p:cBhvr>
                                        <p:cTn dur="500"/>
                                        <p:tgtEl>
                                          <p:spTgt spid="8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500"/>
                                        <p:tgtEl>
                                          <p:spTgt spid="8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descr="https://upload.wikimedia.org/wikipedia/commons/6/6a/Klondike_%28solitare%29.png" id="886" name="Google Shape;886;p33"/>
          <p:cNvPicPr preferRelativeResize="0"/>
          <p:nvPr/>
        </p:nvPicPr>
        <p:blipFill rotWithShape="1">
          <a:blip r:embed="rId3">
            <a:alphaModFix/>
          </a:blip>
          <a:srcRect b="0" l="0" r="0" t="0"/>
          <a:stretch/>
        </p:blipFill>
        <p:spPr>
          <a:xfrm>
            <a:off x="1331641" y="1239103"/>
            <a:ext cx="3222417" cy="2271540"/>
          </a:xfrm>
          <a:prstGeom prst="rect">
            <a:avLst/>
          </a:prstGeom>
          <a:noFill/>
          <a:ln>
            <a:noFill/>
          </a:ln>
        </p:spPr>
      </p:pic>
      <p:sp>
        <p:nvSpPr>
          <p:cNvPr id="887" name="Google Shape;887;p33"/>
          <p:cNvSpPr txBox="1"/>
          <p:nvPr>
            <p:ph type="title"/>
          </p:nvPr>
        </p:nvSpPr>
        <p:spPr>
          <a:xfrm>
            <a:off x="1614488" y="273845"/>
            <a:ext cx="5915025" cy="72219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RANDOMNESS</a:t>
            </a:r>
            <a:endParaRPr/>
          </a:p>
        </p:txBody>
      </p:sp>
      <p:sp>
        <p:nvSpPr>
          <p:cNvPr id="888" name="Google Shape;888;p33"/>
          <p:cNvSpPr txBox="1"/>
          <p:nvPr/>
        </p:nvSpPr>
        <p:spPr>
          <a:xfrm>
            <a:off x="4963886" y="1436915"/>
            <a:ext cx="2481943"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Unique challenges in every play session</a:t>
            </a:r>
            <a:endParaRPr/>
          </a:p>
        </p:txBody>
      </p:sp>
      <p:sp>
        <p:nvSpPr>
          <p:cNvPr id="889" name="Google Shape;889;p33"/>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34"/>
          <p:cNvSpPr txBox="1"/>
          <p:nvPr/>
        </p:nvSpPr>
        <p:spPr>
          <a:xfrm>
            <a:off x="1439330" y="4025565"/>
            <a:ext cx="218255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EFEFE"/>
                </a:solidFill>
                <a:latin typeface="Calibri"/>
                <a:ea typeface="Calibri"/>
                <a:cs typeface="Calibri"/>
                <a:sym typeface="Calibri"/>
              </a:rPr>
              <a:t>“Dice Humped”</a:t>
            </a:r>
            <a:endParaRPr/>
          </a:p>
        </p:txBody>
      </p:sp>
      <p:pic>
        <p:nvPicPr>
          <p:cNvPr descr="http://cdn.collider.com/wp-content/uploads/tetris-movie.jpg" id="896" name="Google Shape;896;p34"/>
          <p:cNvPicPr preferRelativeResize="0"/>
          <p:nvPr/>
        </p:nvPicPr>
        <p:blipFill rotWithShape="1">
          <a:blip r:embed="rId3">
            <a:alphaModFix/>
          </a:blip>
          <a:srcRect b="0" l="0" r="0" t="0"/>
          <a:stretch/>
        </p:blipFill>
        <p:spPr>
          <a:xfrm>
            <a:off x="5119919" y="996043"/>
            <a:ext cx="1974037" cy="1551030"/>
          </a:xfrm>
          <a:prstGeom prst="rect">
            <a:avLst/>
          </a:prstGeom>
          <a:noFill/>
          <a:ln>
            <a:noFill/>
          </a:ln>
        </p:spPr>
      </p:pic>
      <p:sp>
        <p:nvSpPr>
          <p:cNvPr id="897" name="Google Shape;897;p34"/>
          <p:cNvSpPr txBox="1"/>
          <p:nvPr/>
        </p:nvSpPr>
        <p:spPr>
          <a:xfrm>
            <a:off x="1614488" y="273845"/>
            <a:ext cx="5915025" cy="7221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300"/>
              <a:buFont typeface="Calibri"/>
              <a:buNone/>
            </a:pPr>
            <a:r>
              <a:rPr lang="en-US" sz="3300">
                <a:solidFill>
                  <a:schemeClr val="lt1"/>
                </a:solidFill>
                <a:latin typeface="Calibri"/>
                <a:ea typeface="Calibri"/>
                <a:cs typeface="Calibri"/>
                <a:sym typeface="Calibri"/>
              </a:rPr>
              <a:t>Design Theory: </a:t>
            </a:r>
            <a:r>
              <a:rPr b="1" lang="en-US" sz="3300">
                <a:solidFill>
                  <a:schemeClr val="lt1"/>
                </a:solidFill>
                <a:latin typeface="Calibri"/>
                <a:ea typeface="Calibri"/>
                <a:cs typeface="Calibri"/>
                <a:sym typeface="Calibri"/>
              </a:rPr>
              <a:t>Randomness</a:t>
            </a:r>
            <a:endParaRPr sz="3300">
              <a:solidFill>
                <a:schemeClr val="lt1"/>
              </a:solidFill>
              <a:latin typeface="Calibri"/>
              <a:ea typeface="Calibri"/>
              <a:cs typeface="Calibri"/>
              <a:sym typeface="Calibri"/>
            </a:endParaRPr>
          </a:p>
        </p:txBody>
      </p:sp>
      <p:pic>
        <p:nvPicPr>
          <p:cNvPr descr="File:Two red dice 01.svg - Wikipedia" id="898" name="Google Shape;898;p34"/>
          <p:cNvPicPr preferRelativeResize="0"/>
          <p:nvPr/>
        </p:nvPicPr>
        <p:blipFill rotWithShape="1">
          <a:blip r:embed="rId4">
            <a:alphaModFix/>
          </a:blip>
          <a:srcRect b="0" l="0" r="0" t="0"/>
          <a:stretch/>
        </p:blipFill>
        <p:spPr>
          <a:xfrm>
            <a:off x="1614487" y="996043"/>
            <a:ext cx="1430120" cy="916470"/>
          </a:xfrm>
          <a:prstGeom prst="rect">
            <a:avLst/>
          </a:prstGeom>
          <a:noFill/>
          <a:ln>
            <a:noFill/>
          </a:ln>
        </p:spPr>
      </p:pic>
      <p:grpSp>
        <p:nvGrpSpPr>
          <p:cNvPr id="899" name="Google Shape;899;p34"/>
          <p:cNvGrpSpPr/>
          <p:nvPr/>
        </p:nvGrpSpPr>
        <p:grpSpPr>
          <a:xfrm>
            <a:off x="1761186" y="2125014"/>
            <a:ext cx="396026" cy="396026"/>
            <a:chOff x="824248" y="2833352"/>
            <a:chExt cx="528034" cy="528034"/>
          </a:xfrm>
        </p:grpSpPr>
        <p:sp>
          <p:nvSpPr>
            <p:cNvPr id="900" name="Google Shape;900;p34"/>
            <p:cNvSpPr/>
            <p:nvPr/>
          </p:nvSpPr>
          <p:spPr>
            <a:xfrm>
              <a:off x="824248" y="2833352"/>
              <a:ext cx="528034" cy="528034"/>
            </a:xfrm>
            <a:prstGeom prst="roundRect">
              <a:avLst>
                <a:gd fmla="val 16667" name="adj"/>
              </a:avLst>
            </a:prstGeom>
            <a:solidFill>
              <a:srgbClr val="C00000"/>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901" name="Google Shape;901;p34"/>
            <p:cNvSpPr/>
            <p:nvPr/>
          </p:nvSpPr>
          <p:spPr>
            <a:xfrm>
              <a:off x="1035050" y="3060700"/>
              <a:ext cx="101600" cy="107950"/>
            </a:xfrm>
            <a:prstGeom prst="ellipse">
              <a:avLst/>
            </a:prstGeom>
            <a:solidFill>
              <a:srgbClr val="F2F2F2"/>
            </a:solidFill>
            <a:ln cap="rnd" cmpd="sng" w="1905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grpSp>
        <p:nvGrpSpPr>
          <p:cNvPr id="902" name="Google Shape;902;p34"/>
          <p:cNvGrpSpPr/>
          <p:nvPr/>
        </p:nvGrpSpPr>
        <p:grpSpPr>
          <a:xfrm>
            <a:off x="1989786" y="2698546"/>
            <a:ext cx="396026" cy="396026"/>
            <a:chOff x="824248" y="2833352"/>
            <a:chExt cx="528034" cy="528034"/>
          </a:xfrm>
        </p:grpSpPr>
        <p:sp>
          <p:nvSpPr>
            <p:cNvPr id="903" name="Google Shape;903;p34"/>
            <p:cNvSpPr/>
            <p:nvPr/>
          </p:nvSpPr>
          <p:spPr>
            <a:xfrm>
              <a:off x="824248" y="2833352"/>
              <a:ext cx="528034" cy="528034"/>
            </a:xfrm>
            <a:prstGeom prst="roundRect">
              <a:avLst>
                <a:gd fmla="val 16667" name="adj"/>
              </a:avLst>
            </a:prstGeom>
            <a:solidFill>
              <a:srgbClr val="C00000"/>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904" name="Google Shape;904;p34"/>
            <p:cNvSpPr/>
            <p:nvPr/>
          </p:nvSpPr>
          <p:spPr>
            <a:xfrm>
              <a:off x="1035050" y="3060700"/>
              <a:ext cx="101600" cy="107950"/>
            </a:xfrm>
            <a:prstGeom prst="ellipse">
              <a:avLst/>
            </a:prstGeom>
            <a:solidFill>
              <a:srgbClr val="F2F2F2"/>
            </a:solidFill>
            <a:ln cap="rnd" cmpd="sng" w="1905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grpSp>
        <p:nvGrpSpPr>
          <p:cNvPr id="905" name="Google Shape;905;p34"/>
          <p:cNvGrpSpPr/>
          <p:nvPr/>
        </p:nvGrpSpPr>
        <p:grpSpPr>
          <a:xfrm>
            <a:off x="2329547" y="3268729"/>
            <a:ext cx="396026" cy="396026"/>
            <a:chOff x="824248" y="2833352"/>
            <a:chExt cx="528034" cy="528034"/>
          </a:xfrm>
        </p:grpSpPr>
        <p:sp>
          <p:nvSpPr>
            <p:cNvPr id="906" name="Google Shape;906;p34"/>
            <p:cNvSpPr/>
            <p:nvPr/>
          </p:nvSpPr>
          <p:spPr>
            <a:xfrm>
              <a:off x="824248" y="2833352"/>
              <a:ext cx="528034" cy="528034"/>
            </a:xfrm>
            <a:prstGeom prst="roundRect">
              <a:avLst>
                <a:gd fmla="val 16667" name="adj"/>
              </a:avLst>
            </a:prstGeom>
            <a:solidFill>
              <a:srgbClr val="C00000"/>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907" name="Google Shape;907;p34"/>
            <p:cNvSpPr/>
            <p:nvPr/>
          </p:nvSpPr>
          <p:spPr>
            <a:xfrm>
              <a:off x="1035050" y="3060700"/>
              <a:ext cx="101600" cy="107950"/>
            </a:xfrm>
            <a:prstGeom prst="ellipse">
              <a:avLst/>
            </a:prstGeom>
            <a:solidFill>
              <a:srgbClr val="F2F2F2"/>
            </a:solidFill>
            <a:ln cap="rnd" cmpd="sng" w="1905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grpSp>
        <p:nvGrpSpPr>
          <p:cNvPr id="908" name="Google Shape;908;p34"/>
          <p:cNvGrpSpPr/>
          <p:nvPr/>
        </p:nvGrpSpPr>
        <p:grpSpPr>
          <a:xfrm>
            <a:off x="4676291" y="2988837"/>
            <a:ext cx="2700300" cy="2005276"/>
            <a:chOff x="4711055" y="3985117"/>
            <a:chExt cx="3600400" cy="2673701"/>
          </a:xfrm>
        </p:grpSpPr>
        <p:pic>
          <p:nvPicPr>
            <p:cNvPr descr="https://upload.wikimedia.org/wikipedia/commons/thumb/3/39/Tetrominoes_IJLO_STZ_Worlds.svg/1280px-Tetrominoes_IJLO_STZ_Worlds.svg.png" id="909" name="Google Shape;909;p34"/>
            <p:cNvPicPr preferRelativeResize="0"/>
            <p:nvPr/>
          </p:nvPicPr>
          <p:blipFill rotWithShape="1">
            <a:blip r:embed="rId5">
              <a:alphaModFix/>
            </a:blip>
            <a:srcRect b="0" l="0" r="0" t="0"/>
            <a:stretch/>
          </p:blipFill>
          <p:spPr>
            <a:xfrm>
              <a:off x="4711055" y="3985117"/>
              <a:ext cx="3600400" cy="1201071"/>
            </a:xfrm>
            <a:prstGeom prst="rect">
              <a:avLst/>
            </a:prstGeom>
            <a:noFill/>
            <a:ln>
              <a:noFill/>
            </a:ln>
          </p:spPr>
        </p:pic>
        <p:sp>
          <p:nvSpPr>
            <p:cNvPr id="910" name="Google Shape;910;p34"/>
            <p:cNvSpPr/>
            <p:nvPr/>
          </p:nvSpPr>
          <p:spPr>
            <a:xfrm>
              <a:off x="5302558" y="5550822"/>
              <a:ext cx="2417393"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EFEFE"/>
                  </a:solidFill>
                  <a:latin typeface="Calibri"/>
                  <a:ea typeface="Calibri"/>
                  <a:cs typeface="Calibri"/>
                  <a:sym typeface="Calibri"/>
                </a:rPr>
                <a:t>“Shuffle Bag”</a:t>
              </a:r>
              <a:endParaRPr/>
            </a:p>
          </p:txBody>
        </p:sp>
      </p:grpSp>
      <p:sp>
        <p:nvSpPr>
          <p:cNvPr id="911" name="Google Shape;911;p34"/>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sp>
        <p:nvSpPr>
          <p:cNvPr id="912" name="Google Shape;912;p34"/>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500"/>
                                        <p:tgtEl>
                                          <p:spTgt spid="8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500"/>
                                        <p:tgtEl>
                                          <p:spTgt spid="8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500"/>
                                        <p:tgtEl>
                                          <p:spTgt spid="9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35"/>
          <p:cNvSpPr/>
          <p:nvPr/>
        </p:nvSpPr>
        <p:spPr>
          <a:xfrm>
            <a:off x="1265465" y="3200266"/>
            <a:ext cx="306160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chemeClr val="lt1"/>
                </a:solidFill>
                <a:latin typeface="Calibri"/>
                <a:ea typeface="Calibri"/>
                <a:cs typeface="Calibri"/>
                <a:sym typeface="Calibri"/>
              </a:rPr>
              <a:t>Dice operate on “INDEPENDENT probability” – they have no memory of the last roll, so the probability of getting a particular outcome on your next try is always the same.</a:t>
            </a:r>
            <a:endParaRPr/>
          </a:p>
        </p:txBody>
      </p:sp>
      <p:sp>
        <p:nvSpPr>
          <p:cNvPr id="919" name="Google Shape;919;p35"/>
          <p:cNvSpPr txBox="1"/>
          <p:nvPr/>
        </p:nvSpPr>
        <p:spPr>
          <a:xfrm>
            <a:off x="1614488" y="273845"/>
            <a:ext cx="5915025" cy="7221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300"/>
              <a:buFont typeface="Calibri"/>
              <a:buNone/>
            </a:pPr>
            <a:r>
              <a:rPr lang="en-US" sz="3300">
                <a:solidFill>
                  <a:schemeClr val="lt1"/>
                </a:solidFill>
                <a:latin typeface="Calibri"/>
                <a:ea typeface="Calibri"/>
                <a:cs typeface="Calibri"/>
                <a:sym typeface="Calibri"/>
              </a:rPr>
              <a:t>Design Theory: </a:t>
            </a:r>
            <a:r>
              <a:rPr b="1" lang="en-US" sz="3300">
                <a:solidFill>
                  <a:schemeClr val="lt1"/>
                </a:solidFill>
                <a:latin typeface="Calibri"/>
                <a:ea typeface="Calibri"/>
                <a:cs typeface="Calibri"/>
                <a:sym typeface="Calibri"/>
              </a:rPr>
              <a:t>Randomness</a:t>
            </a:r>
            <a:endParaRPr sz="3300">
              <a:solidFill>
                <a:schemeClr val="lt1"/>
              </a:solidFill>
              <a:latin typeface="Calibri"/>
              <a:ea typeface="Calibri"/>
              <a:cs typeface="Calibri"/>
              <a:sym typeface="Calibri"/>
            </a:endParaRPr>
          </a:p>
        </p:txBody>
      </p:sp>
      <p:grpSp>
        <p:nvGrpSpPr>
          <p:cNvPr id="920" name="Google Shape;920;p35"/>
          <p:cNvGrpSpPr/>
          <p:nvPr/>
        </p:nvGrpSpPr>
        <p:grpSpPr>
          <a:xfrm>
            <a:off x="4422894" y="881508"/>
            <a:ext cx="3194913" cy="3796087"/>
            <a:chOff x="4373192" y="756423"/>
            <a:chExt cx="4770808" cy="5480369"/>
          </a:xfrm>
        </p:grpSpPr>
        <p:pic>
          <p:nvPicPr>
            <p:cNvPr descr="Image result for deck of cards" id="921" name="Google Shape;921;p35"/>
            <p:cNvPicPr preferRelativeResize="0"/>
            <p:nvPr/>
          </p:nvPicPr>
          <p:blipFill rotWithShape="1">
            <a:blip r:embed="rId3">
              <a:alphaModFix/>
            </a:blip>
            <a:srcRect b="0" l="0" r="0" t="0"/>
            <a:stretch/>
          </p:blipFill>
          <p:spPr>
            <a:xfrm>
              <a:off x="4373192" y="756423"/>
              <a:ext cx="4770808" cy="3190478"/>
            </a:xfrm>
            <a:prstGeom prst="rect">
              <a:avLst/>
            </a:prstGeom>
            <a:noFill/>
            <a:ln>
              <a:noFill/>
            </a:ln>
          </p:spPr>
        </p:pic>
        <p:sp>
          <p:nvSpPr>
            <p:cNvPr id="922" name="Google Shape;922;p35"/>
            <p:cNvSpPr/>
            <p:nvPr/>
          </p:nvSpPr>
          <p:spPr>
            <a:xfrm>
              <a:off x="4717524" y="4267021"/>
              <a:ext cx="4082143" cy="19697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chemeClr val="lt1"/>
                  </a:solidFill>
                  <a:latin typeface="Calibri"/>
                  <a:ea typeface="Calibri"/>
                  <a:cs typeface="Calibri"/>
                  <a:sym typeface="Calibri"/>
                </a:rPr>
                <a:t>Decks operate on “DEPENDENT probability” – once you’ve dealt a card, it’s not in the deck anymore, so the range of possible outcomes from the next deal is smaller.</a:t>
              </a:r>
              <a:endParaRPr/>
            </a:p>
          </p:txBody>
        </p:sp>
      </p:grpSp>
      <p:pic>
        <p:nvPicPr>
          <p:cNvPr descr="File:Two red dice 01.svg - Wikipedia" id="923" name="Google Shape;923;p35"/>
          <p:cNvPicPr preferRelativeResize="0"/>
          <p:nvPr/>
        </p:nvPicPr>
        <p:blipFill rotWithShape="1">
          <a:blip r:embed="rId4">
            <a:alphaModFix/>
          </a:blip>
          <a:srcRect b="0" l="0" r="0" t="0"/>
          <a:stretch/>
        </p:blipFill>
        <p:spPr>
          <a:xfrm>
            <a:off x="1265464" y="1334529"/>
            <a:ext cx="2493341" cy="1597819"/>
          </a:xfrm>
          <a:prstGeom prst="rect">
            <a:avLst/>
          </a:prstGeom>
          <a:noFill/>
          <a:ln>
            <a:noFill/>
          </a:ln>
        </p:spPr>
      </p:pic>
      <p:sp>
        <p:nvSpPr>
          <p:cNvPr id="924" name="Google Shape;924;p35"/>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sp>
        <p:nvSpPr>
          <p:cNvPr id="925" name="Google Shape;925;p35"/>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gtEl>
                                        <p:attrNameLst>
                                          <p:attrName>style.visibility</p:attrName>
                                        </p:attrNameLst>
                                      </p:cBhvr>
                                      <p:to>
                                        <p:strVal val="visible"/>
                                      </p:to>
                                    </p:set>
                                    <p:animEffect filter="fade" transition="in">
                                      <p:cBhvr>
                                        <p:cTn dur="500"/>
                                        <p:tgtEl>
                                          <p:spTgt spid="9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36"/>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a:t>
            </a:r>
            <a:r>
              <a:rPr b="1" lang="en-US"/>
              <a:t>: COGNITIVE  LOOP OF PLAY</a:t>
            </a:r>
            <a:endParaRPr b="1"/>
          </a:p>
        </p:txBody>
      </p:sp>
      <p:grpSp>
        <p:nvGrpSpPr>
          <p:cNvPr id="931" name="Google Shape;931;p36"/>
          <p:cNvGrpSpPr/>
          <p:nvPr/>
        </p:nvGrpSpPr>
        <p:grpSpPr>
          <a:xfrm>
            <a:off x="2133261" y="919440"/>
            <a:ext cx="4577439" cy="3787562"/>
            <a:chOff x="818811" y="0"/>
            <a:chExt cx="4577439" cy="3787562"/>
          </a:xfrm>
        </p:grpSpPr>
        <p:sp>
          <p:nvSpPr>
            <p:cNvPr id="932" name="Google Shape;932;p36"/>
            <p:cNvSpPr/>
            <p:nvPr/>
          </p:nvSpPr>
          <p:spPr>
            <a:xfrm>
              <a:off x="2100260" y="0"/>
              <a:ext cx="2002967" cy="1212362"/>
            </a:xfrm>
            <a:prstGeom prst="ellipse">
              <a:avLst/>
            </a:prstGeom>
            <a:solidFill>
              <a:srgbClr val="14091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6"/>
            <p:cNvSpPr txBox="1"/>
            <p:nvPr/>
          </p:nvSpPr>
          <p:spPr>
            <a:xfrm>
              <a:off x="2393588" y="177546"/>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Observe</a:t>
              </a:r>
              <a:endParaRPr/>
            </a:p>
            <a:p>
              <a:pPr indent="0" lvl="0" marL="0" marR="0" rtl="0" algn="ctr">
                <a:lnSpc>
                  <a:spcPct val="90000"/>
                </a:lnSpc>
                <a:spcBef>
                  <a:spcPts val="980"/>
                </a:spcBef>
                <a:spcAft>
                  <a:spcPts val="0"/>
                </a:spcAft>
                <a:buClr>
                  <a:schemeClr val="lt1"/>
                </a:buClr>
                <a:buSzPts val="2000"/>
                <a:buFont typeface="Calibri"/>
                <a:buNone/>
              </a:pPr>
              <a:r>
                <a:rPr b="0" lang="en-US" sz="2000" u="none">
                  <a:solidFill>
                    <a:schemeClr val="lt1"/>
                  </a:solidFill>
                  <a:latin typeface="Calibri"/>
                  <a:ea typeface="Calibri"/>
                  <a:cs typeface="Calibri"/>
                  <a:sym typeface="Calibri"/>
                </a:rPr>
                <a:t>Game State</a:t>
              </a:r>
              <a:endParaRPr/>
            </a:p>
          </p:txBody>
        </p:sp>
        <p:sp>
          <p:nvSpPr>
            <p:cNvPr id="934" name="Google Shape;934;p36"/>
            <p:cNvSpPr/>
            <p:nvPr/>
          </p:nvSpPr>
          <p:spPr>
            <a:xfrm rot="2693262">
              <a:off x="3649876" y="1041798"/>
              <a:ext cx="189171"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6"/>
            <p:cNvSpPr txBox="1"/>
            <p:nvPr/>
          </p:nvSpPr>
          <p:spPr>
            <a:xfrm rot="2693262">
              <a:off x="3658148" y="1103607"/>
              <a:ext cx="132420"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936" name="Google Shape;936;p36"/>
            <p:cNvSpPr/>
            <p:nvPr/>
          </p:nvSpPr>
          <p:spPr>
            <a:xfrm>
              <a:off x="3393283" y="1287964"/>
              <a:ext cx="2002967" cy="1212362"/>
            </a:xfrm>
            <a:prstGeom prst="ellipse">
              <a:avLst/>
            </a:prstGeom>
            <a:solidFill>
              <a:srgbClr val="36174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6"/>
            <p:cNvSpPr txBox="1"/>
            <p:nvPr/>
          </p:nvSpPr>
          <p:spPr>
            <a:xfrm>
              <a:off x="3686611" y="1465510"/>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Plan</a:t>
              </a:r>
              <a:endParaRPr b="1" sz="3200" u="sng">
                <a:solidFill>
                  <a:schemeClr val="lt1"/>
                </a:solidFill>
                <a:latin typeface="Calibri"/>
                <a:ea typeface="Calibri"/>
                <a:cs typeface="Calibri"/>
                <a:sym typeface="Calibri"/>
              </a:endParaRPr>
            </a:p>
            <a:p>
              <a:pPr indent="0" lvl="0" marL="0" marR="0" rtl="0" algn="ctr">
                <a:lnSpc>
                  <a:spcPct val="90000"/>
                </a:lnSpc>
                <a:spcBef>
                  <a:spcPts val="98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Choices!</a:t>
              </a:r>
              <a:endParaRPr sz="3200">
                <a:solidFill>
                  <a:schemeClr val="lt1"/>
                </a:solidFill>
                <a:latin typeface="Calibri"/>
                <a:ea typeface="Calibri"/>
                <a:cs typeface="Calibri"/>
                <a:sym typeface="Calibri"/>
              </a:endParaRPr>
            </a:p>
          </p:txBody>
        </p:sp>
        <p:sp>
          <p:nvSpPr>
            <p:cNvPr id="938" name="Google Shape;938;p36"/>
            <p:cNvSpPr/>
            <p:nvPr/>
          </p:nvSpPr>
          <p:spPr>
            <a:xfrm rot="8100000">
              <a:off x="3661182" y="2329426"/>
              <a:ext cx="187435"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6"/>
            <p:cNvSpPr txBox="1"/>
            <p:nvPr/>
          </p:nvSpPr>
          <p:spPr>
            <a:xfrm rot="-2700000">
              <a:off x="3709177" y="2391380"/>
              <a:ext cx="131205"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940" name="Google Shape;940;p36"/>
            <p:cNvSpPr/>
            <p:nvPr/>
          </p:nvSpPr>
          <p:spPr>
            <a:xfrm>
              <a:off x="2106047" y="2575200"/>
              <a:ext cx="2002967" cy="1212362"/>
            </a:xfrm>
            <a:prstGeom prst="ellipse">
              <a:avLst/>
            </a:prstGeom>
            <a:solidFill>
              <a:srgbClr val="7C36B0"/>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6"/>
            <p:cNvSpPr txBox="1"/>
            <p:nvPr/>
          </p:nvSpPr>
          <p:spPr>
            <a:xfrm>
              <a:off x="2399375" y="2752746"/>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Do</a:t>
              </a:r>
              <a:endParaRPr/>
            </a:p>
            <a:p>
              <a:pPr indent="0" lvl="0" marL="0" marR="0" rtl="0" algn="ctr">
                <a:lnSpc>
                  <a:spcPct val="90000"/>
                </a:lnSpc>
                <a:spcBef>
                  <a:spcPts val="980"/>
                </a:spcBef>
                <a:spcAft>
                  <a:spcPts val="0"/>
                </a:spcAft>
                <a:buClr>
                  <a:schemeClr val="lt1"/>
                </a:buClr>
                <a:buSzPts val="2000"/>
                <a:buFont typeface="Calibri"/>
                <a:buNone/>
              </a:pPr>
              <a:r>
                <a:rPr b="0" lang="en-US" sz="2000">
                  <a:solidFill>
                    <a:schemeClr val="lt1"/>
                  </a:solidFill>
                  <a:latin typeface="Calibri"/>
                  <a:ea typeface="Calibri"/>
                  <a:cs typeface="Calibri"/>
                  <a:sym typeface="Calibri"/>
                </a:rPr>
                <a:t>Execute the plan</a:t>
              </a:r>
              <a:endParaRPr/>
            </a:p>
          </p:txBody>
        </p:sp>
        <p:sp>
          <p:nvSpPr>
            <p:cNvPr id="942" name="Google Shape;942;p36"/>
            <p:cNvSpPr/>
            <p:nvPr/>
          </p:nvSpPr>
          <p:spPr>
            <a:xfrm rot="-8100000">
              <a:off x="2373947" y="2336928"/>
              <a:ext cx="187435"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6"/>
            <p:cNvSpPr txBox="1"/>
            <p:nvPr/>
          </p:nvSpPr>
          <p:spPr>
            <a:xfrm rot="2700000">
              <a:off x="2421942" y="2438642"/>
              <a:ext cx="131205"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944" name="Google Shape;944;p36"/>
            <p:cNvSpPr/>
            <p:nvPr/>
          </p:nvSpPr>
          <p:spPr>
            <a:xfrm>
              <a:off x="818811" y="1287964"/>
              <a:ext cx="2002967" cy="1212362"/>
            </a:xfrm>
            <a:prstGeom prst="ellipse">
              <a:avLst/>
            </a:prstGeom>
            <a:solidFill>
              <a:srgbClr val="AA72D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6"/>
            <p:cNvSpPr txBox="1"/>
            <p:nvPr/>
          </p:nvSpPr>
          <p:spPr>
            <a:xfrm>
              <a:off x="1112139" y="1465510"/>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Evaluate</a:t>
              </a:r>
              <a:br>
                <a:rPr b="0" lang="en-US" sz="2000">
                  <a:solidFill>
                    <a:schemeClr val="lt1"/>
                  </a:solidFill>
                  <a:latin typeface="Calibri"/>
                  <a:ea typeface="Calibri"/>
                  <a:cs typeface="Calibri"/>
                  <a:sym typeface="Calibri"/>
                </a:rPr>
              </a:br>
              <a:r>
                <a:rPr b="0" lang="en-US" sz="2000">
                  <a:solidFill>
                    <a:schemeClr val="lt1"/>
                  </a:solidFill>
                  <a:latin typeface="Calibri"/>
                  <a:ea typeface="Calibri"/>
                  <a:cs typeface="Calibri"/>
                  <a:sym typeface="Calibri"/>
                </a:rPr>
                <a:t>Did it work?</a:t>
              </a:r>
              <a:endParaRPr/>
            </a:p>
          </p:txBody>
        </p:sp>
        <p:sp>
          <p:nvSpPr>
            <p:cNvPr id="946" name="Google Shape;946;p36"/>
            <p:cNvSpPr/>
            <p:nvPr/>
          </p:nvSpPr>
          <p:spPr>
            <a:xfrm rot="-2708718">
              <a:off x="2364070" y="1049318"/>
              <a:ext cx="186454" cy="409172"/>
            </a:xfrm>
            <a:prstGeom prst="rightArrow">
              <a:avLst>
                <a:gd fmla="val 60000" name="adj1"/>
                <a:gd fmla="val 50000" name="adj2"/>
              </a:avLst>
            </a:prstGeom>
            <a:solidFill>
              <a:srgbClr val="7C36B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6"/>
            <p:cNvSpPr txBox="1"/>
            <p:nvPr/>
          </p:nvSpPr>
          <p:spPr>
            <a:xfrm rot="-2708718">
              <a:off x="2372312" y="1150978"/>
              <a:ext cx="130518"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grpSp>
      <p:sp>
        <p:nvSpPr>
          <p:cNvPr id="948" name="Google Shape;948;p36"/>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949" name="Google Shape;949;p36"/>
          <p:cNvSpPr/>
          <p:nvPr/>
        </p:nvSpPr>
        <p:spPr>
          <a:xfrm>
            <a:off x="5624547" y="919440"/>
            <a:ext cx="2815562" cy="1092199"/>
          </a:xfrm>
          <a:prstGeom prst="leftArrow">
            <a:avLst>
              <a:gd fmla="val 50000" name="adj1"/>
              <a:gd fmla="val 50000" name="adj2"/>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Randomness is good ONLY HERE</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37"/>
          <p:cNvSpPr/>
          <p:nvPr/>
        </p:nvSpPr>
        <p:spPr>
          <a:xfrm>
            <a:off x="1614488" y="1430278"/>
            <a:ext cx="5970134" cy="1026915"/>
          </a:xfrm>
          <a:prstGeom prst="lef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956" name="Google Shape;956;p37"/>
          <p:cNvSpPr/>
          <p:nvPr/>
        </p:nvSpPr>
        <p:spPr>
          <a:xfrm>
            <a:off x="3211426" y="2649386"/>
            <a:ext cx="2617052" cy="20313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 good game allows a player to explore the choices, and find one that feels possible if they play well.</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1800">
                <a:solidFill>
                  <a:schemeClr val="lt1"/>
                </a:solidFill>
                <a:latin typeface="Calibri"/>
                <a:ea typeface="Calibri"/>
                <a:cs typeface="Calibri"/>
                <a:sym typeface="Calibri"/>
              </a:rPr>
              <a:t>Satisfying!</a:t>
            </a:r>
            <a:endParaRPr/>
          </a:p>
        </p:txBody>
      </p:sp>
      <p:sp>
        <p:nvSpPr>
          <p:cNvPr id="957" name="Google Shape;957;p37"/>
          <p:cNvSpPr txBox="1"/>
          <p:nvPr/>
        </p:nvSpPr>
        <p:spPr>
          <a:xfrm>
            <a:off x="1614488" y="273845"/>
            <a:ext cx="5915025" cy="7221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300"/>
              <a:buFont typeface="Calibri"/>
              <a:buNone/>
            </a:pPr>
            <a:r>
              <a:rPr lang="en-US" sz="3300">
                <a:solidFill>
                  <a:schemeClr val="lt1"/>
                </a:solidFill>
                <a:latin typeface="Calibri"/>
                <a:ea typeface="Calibri"/>
                <a:cs typeface="Calibri"/>
                <a:sym typeface="Calibri"/>
              </a:rPr>
              <a:t>Design Theory: Uncertainty &amp; </a:t>
            </a:r>
            <a:r>
              <a:rPr b="1" lang="en-US" sz="3300">
                <a:solidFill>
                  <a:schemeClr val="lt1"/>
                </a:solidFill>
                <a:latin typeface="Calibri"/>
                <a:ea typeface="Calibri"/>
                <a:cs typeface="Calibri"/>
                <a:sym typeface="Calibri"/>
              </a:rPr>
              <a:t>Risk</a:t>
            </a:r>
            <a:endParaRPr sz="3300">
              <a:solidFill>
                <a:schemeClr val="lt1"/>
              </a:solidFill>
              <a:latin typeface="Calibri"/>
              <a:ea typeface="Calibri"/>
              <a:cs typeface="Calibri"/>
              <a:sym typeface="Calibri"/>
            </a:endParaRPr>
          </a:p>
        </p:txBody>
      </p:sp>
      <p:sp>
        <p:nvSpPr>
          <p:cNvPr id="958" name="Google Shape;958;p37"/>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sp>
        <p:nvSpPr>
          <p:cNvPr id="959" name="Google Shape;959;p37"/>
          <p:cNvSpPr/>
          <p:nvPr/>
        </p:nvSpPr>
        <p:spPr>
          <a:xfrm>
            <a:off x="1510392" y="1016953"/>
            <a:ext cx="601912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00">
                <a:solidFill>
                  <a:schemeClr val="lt1"/>
                </a:solidFill>
                <a:latin typeface="Calibri"/>
                <a:ea typeface="Calibri"/>
                <a:cs typeface="Calibri"/>
                <a:sym typeface="Calibri"/>
              </a:rPr>
              <a:t>To engage players, a game needs to be uncertain. </a:t>
            </a:r>
            <a:endParaRPr/>
          </a:p>
        </p:txBody>
      </p:sp>
      <p:sp>
        <p:nvSpPr>
          <p:cNvPr id="960" name="Google Shape;960;p37"/>
          <p:cNvSpPr/>
          <p:nvPr/>
        </p:nvSpPr>
        <p:spPr>
          <a:xfrm>
            <a:off x="6198900" y="2647670"/>
            <a:ext cx="2525693" cy="11695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If the player could lose too much, then the choice feels punitive and unfair. </a:t>
            </a:r>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1400">
                <a:solidFill>
                  <a:schemeClr val="lt1"/>
                </a:solidFill>
                <a:latin typeface="Calibri"/>
                <a:ea typeface="Calibri"/>
                <a:cs typeface="Calibri"/>
                <a:sym typeface="Calibri"/>
              </a:rPr>
              <a:t>Frustrating!</a:t>
            </a:r>
            <a:endParaRPr/>
          </a:p>
        </p:txBody>
      </p:sp>
      <p:sp>
        <p:nvSpPr>
          <p:cNvPr id="961" name="Google Shape;961;p37"/>
          <p:cNvSpPr/>
          <p:nvPr/>
        </p:nvSpPr>
        <p:spPr>
          <a:xfrm>
            <a:off x="3505520" y="1778602"/>
            <a:ext cx="209544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Comfortable Risk</a:t>
            </a:r>
            <a:endParaRPr/>
          </a:p>
        </p:txBody>
      </p:sp>
      <p:sp>
        <p:nvSpPr>
          <p:cNvPr id="962" name="Google Shape;962;p37"/>
          <p:cNvSpPr/>
          <p:nvPr/>
        </p:nvSpPr>
        <p:spPr>
          <a:xfrm>
            <a:off x="5923627" y="1805236"/>
            <a:ext cx="1198486"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50">
                <a:solidFill>
                  <a:schemeClr val="lt1"/>
                </a:solidFill>
                <a:latin typeface="Calibri"/>
                <a:ea typeface="Calibri"/>
                <a:cs typeface="Calibri"/>
                <a:sym typeface="Calibri"/>
              </a:rPr>
              <a:t>Too Much Risk</a:t>
            </a:r>
            <a:endParaRPr/>
          </a:p>
        </p:txBody>
      </p:sp>
      <p:sp>
        <p:nvSpPr>
          <p:cNvPr id="963" name="Google Shape;963;p37"/>
          <p:cNvSpPr/>
          <p:nvPr/>
        </p:nvSpPr>
        <p:spPr>
          <a:xfrm>
            <a:off x="419406" y="2730212"/>
            <a:ext cx="1995038"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lt1"/>
                </a:solidFill>
                <a:latin typeface="Calibri"/>
                <a:ea typeface="Calibri"/>
                <a:cs typeface="Calibri"/>
                <a:sym typeface="Calibri"/>
              </a:rPr>
              <a:t>No risk robs the choices of meaning. </a:t>
            </a:r>
            <a:endParaRPr/>
          </a:p>
          <a:p>
            <a:pPr indent="0" lvl="0" marL="0" marR="0" rtl="0" algn="ctr">
              <a:spcBef>
                <a:spcPts val="0"/>
              </a:spcBef>
              <a:spcAft>
                <a:spcPts val="0"/>
              </a:spcAft>
              <a:buNone/>
            </a:pPr>
            <a:r>
              <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1500">
                <a:solidFill>
                  <a:schemeClr val="lt1"/>
                </a:solidFill>
                <a:latin typeface="Calibri"/>
                <a:ea typeface="Calibri"/>
                <a:cs typeface="Calibri"/>
                <a:sym typeface="Calibri"/>
              </a:rPr>
              <a:t>Boring!</a:t>
            </a:r>
            <a:endParaRPr/>
          </a:p>
        </p:txBody>
      </p:sp>
      <p:sp>
        <p:nvSpPr>
          <p:cNvPr id="964" name="Google Shape;964;p37"/>
          <p:cNvSpPr/>
          <p:nvPr/>
        </p:nvSpPr>
        <p:spPr>
          <a:xfrm>
            <a:off x="2018256" y="1805236"/>
            <a:ext cx="686406"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50">
                <a:solidFill>
                  <a:schemeClr val="lt1"/>
                </a:solidFill>
                <a:latin typeface="Calibri"/>
                <a:ea typeface="Calibri"/>
                <a:cs typeface="Calibri"/>
                <a:sym typeface="Calibri"/>
              </a:rPr>
              <a:t>No Risk</a:t>
            </a:r>
            <a:endParaRPr/>
          </a:p>
        </p:txBody>
      </p:sp>
      <p:sp>
        <p:nvSpPr>
          <p:cNvPr id="965" name="Google Shape;965;p37"/>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grpSp>
        <p:nvGrpSpPr>
          <p:cNvPr id="970" name="Google Shape;970;p38"/>
          <p:cNvGrpSpPr/>
          <p:nvPr/>
        </p:nvGrpSpPr>
        <p:grpSpPr>
          <a:xfrm>
            <a:off x="1922785" y="2219350"/>
            <a:ext cx="2346515" cy="2017322"/>
            <a:chOff x="1039713" y="2959132"/>
            <a:chExt cx="3128687" cy="2689763"/>
          </a:xfrm>
        </p:grpSpPr>
        <p:pic>
          <p:nvPicPr>
            <p:cNvPr descr="A person wearing sunglasses&#10;&#10;Description automatically generated with low confidence" id="971" name="Google Shape;971;p38"/>
            <p:cNvPicPr preferRelativeResize="0"/>
            <p:nvPr/>
          </p:nvPicPr>
          <p:blipFill rotWithShape="1">
            <a:blip r:embed="rId3">
              <a:alphaModFix/>
            </a:blip>
            <a:srcRect b="0" l="0" r="0" t="0"/>
            <a:stretch/>
          </p:blipFill>
          <p:spPr>
            <a:xfrm>
              <a:off x="1039713" y="2959132"/>
              <a:ext cx="1822274" cy="1847535"/>
            </a:xfrm>
            <a:prstGeom prst="rect">
              <a:avLst/>
            </a:prstGeom>
            <a:noFill/>
            <a:ln>
              <a:noFill/>
            </a:ln>
          </p:spPr>
        </p:pic>
        <p:pic>
          <p:nvPicPr>
            <p:cNvPr descr="A person wearing sunglasses&#10;&#10;Description automatically generated with low confidence" id="972" name="Google Shape;972;p38"/>
            <p:cNvPicPr preferRelativeResize="0"/>
            <p:nvPr/>
          </p:nvPicPr>
          <p:blipFill rotWithShape="1">
            <a:blip r:embed="rId3">
              <a:alphaModFix/>
            </a:blip>
            <a:srcRect b="0" l="28927" r="28812" t="0"/>
            <a:stretch/>
          </p:blipFill>
          <p:spPr>
            <a:xfrm>
              <a:off x="1039714" y="3166984"/>
              <a:ext cx="1034525" cy="2481911"/>
            </a:xfrm>
            <a:prstGeom prst="rect">
              <a:avLst/>
            </a:prstGeom>
            <a:noFill/>
            <a:ln>
              <a:noFill/>
            </a:ln>
          </p:spPr>
        </p:pic>
        <p:pic>
          <p:nvPicPr>
            <p:cNvPr descr="A person wearing sunglasses&#10;&#10;Description automatically generated with low confidence" id="973" name="Google Shape;973;p38"/>
            <p:cNvPicPr preferRelativeResize="0"/>
            <p:nvPr/>
          </p:nvPicPr>
          <p:blipFill rotWithShape="1">
            <a:blip r:embed="rId3">
              <a:alphaModFix/>
            </a:blip>
            <a:srcRect b="0" l="0" r="0" t="0"/>
            <a:stretch/>
          </p:blipFill>
          <p:spPr>
            <a:xfrm>
              <a:off x="2346126" y="2959133"/>
              <a:ext cx="1822274" cy="1847535"/>
            </a:xfrm>
            <a:prstGeom prst="rect">
              <a:avLst/>
            </a:prstGeom>
            <a:noFill/>
            <a:ln>
              <a:noFill/>
            </a:ln>
          </p:spPr>
        </p:pic>
      </p:grpSp>
      <p:sp>
        <p:nvSpPr>
          <p:cNvPr id="974" name="Google Shape;974;p38"/>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EMERGENT DESIGN:  </a:t>
            </a:r>
            <a:r>
              <a:rPr lang="en-US" sz="2700"/>
              <a:t>1 + 1 = 3</a:t>
            </a:r>
            <a:endParaRPr/>
          </a:p>
        </p:txBody>
      </p:sp>
      <p:sp>
        <p:nvSpPr>
          <p:cNvPr id="975" name="Google Shape;975;p38"/>
          <p:cNvSpPr txBox="1"/>
          <p:nvPr/>
        </p:nvSpPr>
        <p:spPr>
          <a:xfrm>
            <a:off x="1614488" y="1010475"/>
            <a:ext cx="5915025" cy="1884451"/>
          </a:xfrm>
          <a:prstGeom prst="rect">
            <a:avLst/>
          </a:prstGeom>
          <a:noFill/>
          <a:ln>
            <a:noFill/>
          </a:ln>
        </p:spPr>
        <p:txBody>
          <a:bodyPr anchorCtr="0" anchor="t" bIns="34275" lIns="68575" spcFirstLastPara="1" rIns="68575" wrap="square" tIns="34275">
            <a:normAutofit/>
          </a:bodyPr>
          <a:lstStyle/>
          <a:p>
            <a:pPr indent="-233363" lvl="0" marL="385763" marR="0" rtl="0" algn="l">
              <a:lnSpc>
                <a:spcPct val="90000"/>
              </a:lnSpc>
              <a:spcBef>
                <a:spcPts val="0"/>
              </a:spcBef>
              <a:spcAft>
                <a:spcPts val="0"/>
              </a:spcAft>
              <a:buClr>
                <a:schemeClr val="lt1"/>
              </a:buClr>
              <a:buSzPts val="2400"/>
              <a:buFont typeface="Calibri"/>
              <a:buNone/>
            </a:pPr>
            <a:r>
              <a:t/>
            </a:r>
            <a:endParaRPr b="1" sz="2400">
              <a:solidFill>
                <a:schemeClr val="lt1"/>
              </a:solidFill>
              <a:latin typeface="Calibri"/>
              <a:ea typeface="Calibri"/>
              <a:cs typeface="Calibri"/>
              <a:sym typeface="Calibri"/>
            </a:endParaRPr>
          </a:p>
          <a:p>
            <a:pPr indent="-233363" lvl="0" marL="385763" marR="0" rtl="0" algn="l">
              <a:lnSpc>
                <a:spcPct val="90000"/>
              </a:lnSpc>
              <a:spcBef>
                <a:spcPts val="750"/>
              </a:spcBef>
              <a:spcAft>
                <a:spcPts val="0"/>
              </a:spcAft>
              <a:buClr>
                <a:schemeClr val="lt1"/>
              </a:buClr>
              <a:buSzPts val="2400"/>
              <a:buFont typeface="Calibri"/>
              <a:buNone/>
            </a:pPr>
            <a:r>
              <a:t/>
            </a:r>
            <a:endParaRPr sz="2400">
              <a:solidFill>
                <a:schemeClr val="lt1"/>
              </a:solidFill>
              <a:latin typeface="Calibri"/>
              <a:ea typeface="Calibri"/>
              <a:cs typeface="Calibri"/>
              <a:sym typeface="Calibri"/>
            </a:endParaRPr>
          </a:p>
        </p:txBody>
      </p:sp>
      <p:pic>
        <p:nvPicPr>
          <p:cNvPr descr="A close - up of a toy&#10;&#10;Description automatically generated with medium confidence" id="976" name="Google Shape;976;p38"/>
          <p:cNvPicPr preferRelativeResize="0"/>
          <p:nvPr/>
        </p:nvPicPr>
        <p:blipFill rotWithShape="1">
          <a:blip r:embed="rId4">
            <a:alphaModFix/>
          </a:blip>
          <a:srcRect b="0" l="64258" r="0" t="0"/>
          <a:stretch/>
        </p:blipFill>
        <p:spPr>
          <a:xfrm>
            <a:off x="5199019" y="1952699"/>
            <a:ext cx="2451150" cy="2583024"/>
          </a:xfrm>
          <a:prstGeom prst="rect">
            <a:avLst/>
          </a:prstGeom>
          <a:noFill/>
          <a:ln>
            <a:noFill/>
          </a:ln>
        </p:spPr>
      </p:pic>
      <p:pic>
        <p:nvPicPr>
          <p:cNvPr descr="A red cylindrical object&#10;&#10;Description automatically generated with low confidence" id="977" name="Google Shape;977;p38"/>
          <p:cNvPicPr preferRelativeResize="0"/>
          <p:nvPr/>
        </p:nvPicPr>
        <p:blipFill rotWithShape="1">
          <a:blip r:embed="rId5">
            <a:alphaModFix/>
          </a:blip>
          <a:srcRect b="0" l="0" r="0" t="0"/>
          <a:stretch/>
        </p:blipFill>
        <p:spPr>
          <a:xfrm>
            <a:off x="2309681" y="2728186"/>
            <a:ext cx="1113782" cy="1129222"/>
          </a:xfrm>
          <a:prstGeom prst="rect">
            <a:avLst/>
          </a:prstGeom>
          <a:noFill/>
          <a:ln>
            <a:noFill/>
          </a:ln>
        </p:spPr>
      </p:pic>
      <p:sp>
        <p:nvSpPr>
          <p:cNvPr id="978" name="Google Shape;978;p38"/>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0"/>
                                        </p:tgtEl>
                                        <p:attrNameLst>
                                          <p:attrName>style.visibility</p:attrName>
                                        </p:attrNameLst>
                                      </p:cBhvr>
                                      <p:to>
                                        <p:strVal val="visible"/>
                                      </p:to>
                                    </p:set>
                                    <p:animEffect filter="fade" transition="in">
                                      <p:cBhvr>
                                        <p:cTn dur="500"/>
                                        <p:tgtEl>
                                          <p:spTgt spid="9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500"/>
                                        <p:tgtEl>
                                          <p:spTgt spid="9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pic>
        <p:nvPicPr>
          <p:cNvPr id="121" name="Google Shape;121;p3"/>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122" name="Google Shape;122;p3"/>
          <p:cNvSpPr txBox="1"/>
          <p:nvPr>
            <p:ph type="title"/>
          </p:nvPr>
        </p:nvSpPr>
        <p:spPr>
          <a:xfrm>
            <a:off x="6135737" y="479322"/>
            <a:ext cx="2514192" cy="2809976"/>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3700"/>
              <a:buFont typeface="Calibri"/>
              <a:buNone/>
            </a:pPr>
            <a:r>
              <a:rPr b="0" i="0" lang="en-US" sz="3700"/>
              <a:t>WORKSHOP SCHEDULE</a:t>
            </a:r>
            <a:br>
              <a:rPr b="0" i="0" lang="en-US" sz="3700"/>
            </a:br>
            <a:br>
              <a:rPr b="0" i="0" lang="en-US" sz="3700"/>
            </a:br>
            <a:r>
              <a:rPr b="0" i="0" lang="en-US" sz="3700"/>
              <a:t>OVERVIEW</a:t>
            </a:r>
            <a:endParaRPr/>
          </a:p>
        </p:txBody>
      </p:sp>
      <p:sp>
        <p:nvSpPr>
          <p:cNvPr id="123" name="Google Shape;123;p3"/>
          <p:cNvSpPr txBox="1"/>
          <p:nvPr>
            <p:ph idx="11" type="ftr"/>
          </p:nvPr>
        </p:nvSpPr>
        <p:spPr>
          <a:xfrm>
            <a:off x="539747" y="4793765"/>
            <a:ext cx="5072219" cy="283369"/>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chemeClr val="lt1"/>
                </a:solidFill>
                <a:latin typeface="Calibri"/>
                <a:ea typeface="Calibri"/>
                <a:cs typeface="Calibri"/>
                <a:sym typeface="Calibri"/>
              </a:rPr>
              <a:t>Copyright Crowell Interactive Inc. 	 </a:t>
            </a:r>
            <a:fld id="{00000000-1234-1234-1234-123412341234}" type="slidenum">
              <a:rPr b="0" i="0" lang="en-US" sz="1000">
                <a:solidFill>
                  <a:schemeClr val="lt1"/>
                </a:solidFill>
                <a:latin typeface="Calibri"/>
                <a:ea typeface="Calibri"/>
                <a:cs typeface="Calibri"/>
                <a:sym typeface="Calibri"/>
              </a:rPr>
              <a:t>‹#›</a:t>
            </a:fld>
            <a:r>
              <a:rPr b="0" i="0" lang="en-US" sz="1000">
                <a:solidFill>
                  <a:schemeClr val="lt1"/>
                </a:solidFill>
                <a:latin typeface="Calibri"/>
                <a:ea typeface="Calibri"/>
                <a:cs typeface="Calibri"/>
                <a:sym typeface="Calibri"/>
              </a:rPr>
              <a:t> </a:t>
            </a:r>
            <a:endParaRPr/>
          </a:p>
        </p:txBody>
      </p:sp>
      <p:graphicFrame>
        <p:nvGraphicFramePr>
          <p:cNvPr id="124" name="Google Shape;124;p3"/>
          <p:cNvGraphicFramePr/>
          <p:nvPr/>
        </p:nvGraphicFramePr>
        <p:xfrm>
          <a:off x="157883" y="280800"/>
          <a:ext cx="3000000" cy="3000000"/>
        </p:xfrm>
        <a:graphic>
          <a:graphicData uri="http://schemas.openxmlformats.org/drawingml/2006/table">
            <a:tbl>
              <a:tblPr bandRow="1" firstRow="1">
                <a:noFill/>
                <a:tableStyleId>{3A9FC9AD-1763-404D-BCD3-99908FCE9FCA}</a:tableStyleId>
              </a:tblPr>
              <a:tblGrid>
                <a:gridCol w="1196575"/>
                <a:gridCol w="641725"/>
                <a:gridCol w="588000"/>
                <a:gridCol w="736550"/>
                <a:gridCol w="2815000"/>
              </a:tblGrid>
              <a:tr h="201575">
                <a:tc>
                  <a:txBody>
                    <a:bodyPr/>
                    <a:lstStyle/>
                    <a:p>
                      <a:pPr indent="0" lvl="0" marL="0" marR="0" rtl="0" algn="ctr">
                        <a:spcBef>
                          <a:spcPts val="0"/>
                        </a:spcBef>
                        <a:spcAft>
                          <a:spcPts val="0"/>
                        </a:spcAft>
                        <a:buNone/>
                      </a:pPr>
                      <a:r>
                        <a:rPr b="1" lang="en-US" sz="1050" u="none" cap="none" strike="noStrike"/>
                        <a:t>Workshop Phases</a:t>
                      </a:r>
                      <a:endParaRPr b="1" i="0" sz="1050" u="none" cap="none" strike="noStrike">
                        <a:solidFill>
                          <a:srgbClr val="FFFFFF"/>
                        </a:solidFill>
                        <a:latin typeface="Arial"/>
                        <a:ea typeface="Arial"/>
                        <a:cs typeface="Arial"/>
                        <a:sym typeface="Arial"/>
                      </a:endParaRPr>
                    </a:p>
                  </a:txBody>
                  <a:tcPr marT="3325" marB="0" marR="3325" marL="3325" anchor="ctr"/>
                </a:tc>
                <a:tc>
                  <a:txBody>
                    <a:bodyPr/>
                    <a:lstStyle/>
                    <a:p>
                      <a:pPr indent="0" lvl="0" marL="0" marR="0" rtl="0" algn="ctr">
                        <a:spcBef>
                          <a:spcPts val="0"/>
                        </a:spcBef>
                        <a:spcAft>
                          <a:spcPts val="0"/>
                        </a:spcAft>
                        <a:buNone/>
                      </a:pPr>
                      <a:r>
                        <a:rPr b="1" lang="en-US" sz="1050" u="none" cap="none" strike="noStrike"/>
                        <a:t>Start Time</a:t>
                      </a:r>
                      <a:endParaRPr b="1" i="0" sz="1050" u="none" cap="none" strike="noStrike">
                        <a:solidFill>
                          <a:srgbClr val="FFFFFF"/>
                        </a:solidFill>
                        <a:latin typeface="Arial"/>
                        <a:ea typeface="Arial"/>
                        <a:cs typeface="Arial"/>
                        <a:sym typeface="Arial"/>
                      </a:endParaRPr>
                    </a:p>
                  </a:txBody>
                  <a:tcPr marT="3325" marB="0" marR="3325" marL="3325" anchor="ctr"/>
                </a:tc>
                <a:tc>
                  <a:txBody>
                    <a:bodyPr/>
                    <a:lstStyle/>
                    <a:p>
                      <a:pPr indent="0" lvl="0" marL="0" marR="0" rtl="0" algn="ctr">
                        <a:spcBef>
                          <a:spcPts val="0"/>
                        </a:spcBef>
                        <a:spcAft>
                          <a:spcPts val="0"/>
                        </a:spcAft>
                        <a:buNone/>
                      </a:pPr>
                      <a:r>
                        <a:rPr b="1" lang="en-US" sz="1050" u="none" cap="none" strike="noStrike"/>
                        <a:t>End Time</a:t>
                      </a:r>
                      <a:endParaRPr b="1" i="0" sz="1050" u="none" cap="none" strike="noStrike">
                        <a:solidFill>
                          <a:srgbClr val="FFFFFF"/>
                        </a:solidFill>
                        <a:latin typeface="Arial"/>
                        <a:ea typeface="Arial"/>
                        <a:cs typeface="Arial"/>
                        <a:sym typeface="Arial"/>
                      </a:endParaRPr>
                    </a:p>
                  </a:txBody>
                  <a:tcPr marT="3325" marB="0" marR="3325" marL="3325" anchor="ctr"/>
                </a:tc>
                <a:tc>
                  <a:txBody>
                    <a:bodyPr/>
                    <a:lstStyle/>
                    <a:p>
                      <a:pPr indent="0" lvl="0" marL="0" marR="0" rtl="0" algn="ctr">
                        <a:spcBef>
                          <a:spcPts val="0"/>
                        </a:spcBef>
                        <a:spcAft>
                          <a:spcPts val="0"/>
                        </a:spcAft>
                        <a:buNone/>
                      </a:pPr>
                      <a:r>
                        <a:rPr b="1" lang="en-US" sz="1050" u="none" cap="none" strike="noStrike"/>
                        <a:t>Minutes per</a:t>
                      </a:r>
                      <a:endParaRPr b="1" i="0" sz="1050" u="none" cap="none" strike="noStrike">
                        <a:solidFill>
                          <a:srgbClr val="FFFFFF"/>
                        </a:solidFill>
                        <a:latin typeface="Arial"/>
                        <a:ea typeface="Arial"/>
                        <a:cs typeface="Arial"/>
                        <a:sym typeface="Arial"/>
                      </a:endParaRPr>
                    </a:p>
                  </a:txBody>
                  <a:tcPr marT="3325" marB="0" marR="3325" marL="3325" anchor="ctr"/>
                </a:tc>
                <a:tc>
                  <a:txBody>
                    <a:bodyPr/>
                    <a:lstStyle/>
                    <a:p>
                      <a:pPr indent="0" lvl="0" marL="0" marR="0" rtl="0" algn="ctr">
                        <a:spcBef>
                          <a:spcPts val="0"/>
                        </a:spcBef>
                        <a:spcAft>
                          <a:spcPts val="0"/>
                        </a:spcAft>
                        <a:buNone/>
                      </a:pPr>
                      <a:r>
                        <a:rPr b="1" lang="en-US" sz="1050" u="none" cap="none" strike="noStrike"/>
                        <a:t>Activity</a:t>
                      </a:r>
                      <a:endParaRPr b="1" i="0" sz="1050" u="none" cap="none" strike="noStrike">
                        <a:solidFill>
                          <a:srgbClr val="FFFFFF"/>
                        </a:solidFill>
                        <a:latin typeface="Arial"/>
                        <a:ea typeface="Arial"/>
                        <a:cs typeface="Arial"/>
                        <a:sym typeface="Arial"/>
                      </a:endParaRPr>
                    </a:p>
                  </a:txBody>
                  <a:tcPr marT="3325" marB="0" marR="3325" marL="3325" anchor="ctr"/>
                </a:tc>
              </a:tr>
              <a:tr h="360900">
                <a:tc>
                  <a:txBody>
                    <a:bodyPr/>
                    <a:lstStyle/>
                    <a:p>
                      <a:pPr indent="0" lvl="0" marL="0" marR="0" rtl="0" algn="l">
                        <a:spcBef>
                          <a:spcPts val="0"/>
                        </a:spcBef>
                        <a:spcAft>
                          <a:spcPts val="0"/>
                        </a:spcAft>
                        <a:buNone/>
                      </a:pPr>
                      <a:r>
                        <a:rPr b="1" lang="en-US" sz="1050" u="none" cap="none" strike="noStrike"/>
                        <a:t>Meet n Greet</a:t>
                      </a:r>
                      <a:endParaRPr b="1" i="0" sz="1050" u="none" cap="none" strike="noStrike">
                        <a:solidFill>
                          <a:srgbClr val="FFFFFF"/>
                        </a:solidFill>
                        <a:latin typeface="Arial"/>
                        <a:ea typeface="Arial"/>
                        <a:cs typeface="Arial"/>
                        <a:sym typeface="Arial"/>
                      </a:endParaRPr>
                    </a:p>
                  </a:txBody>
                  <a:tcPr marT="3325" marB="0" marR="3325" marL="59650" anchor="ctr">
                    <a:solidFill>
                      <a:srgbClr val="EED7F2"/>
                    </a:solidFill>
                  </a:tcPr>
                </a:tc>
                <a:tc>
                  <a:txBody>
                    <a:bodyPr/>
                    <a:lstStyle/>
                    <a:p>
                      <a:pPr indent="0" lvl="0" marL="0" marR="0" rtl="0" algn="ctr">
                        <a:spcBef>
                          <a:spcPts val="0"/>
                        </a:spcBef>
                        <a:spcAft>
                          <a:spcPts val="0"/>
                        </a:spcAft>
                        <a:buNone/>
                      </a:pPr>
                      <a:r>
                        <a:rPr b="1" lang="en-US" sz="1050" u="none" cap="none" strike="noStrike"/>
                        <a:t>17:00</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ctr">
                        <a:spcBef>
                          <a:spcPts val="0"/>
                        </a:spcBef>
                        <a:spcAft>
                          <a:spcPts val="0"/>
                        </a:spcAft>
                        <a:buNone/>
                      </a:pPr>
                      <a:r>
                        <a:rPr b="1" lang="en-US" sz="1050" u="none" cap="none" strike="noStrike"/>
                        <a:t>17:05</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ctr">
                        <a:spcBef>
                          <a:spcPts val="0"/>
                        </a:spcBef>
                        <a:spcAft>
                          <a:spcPts val="0"/>
                        </a:spcAft>
                        <a:buNone/>
                      </a:pPr>
                      <a:r>
                        <a:rPr b="1" lang="en-US" sz="1050" u="none" cap="none" strike="noStrike"/>
                        <a:t>5</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l">
                        <a:spcBef>
                          <a:spcPts val="0"/>
                        </a:spcBef>
                        <a:spcAft>
                          <a:spcPts val="0"/>
                        </a:spcAft>
                        <a:buNone/>
                      </a:pPr>
                      <a:r>
                        <a:rPr b="1" lang="en-US" sz="900" u="none" cap="none" strike="noStrike"/>
                        <a:t>Meet each other while we wait for everyone to join</a:t>
                      </a:r>
                      <a:endParaRPr b="1" i="0" sz="900" u="none" cap="none" strike="noStrike">
                        <a:solidFill>
                          <a:srgbClr val="FFFFFF"/>
                        </a:solidFill>
                        <a:latin typeface="Arial"/>
                        <a:ea typeface="Arial"/>
                        <a:cs typeface="Arial"/>
                        <a:sym typeface="Arial"/>
                      </a:endParaRPr>
                    </a:p>
                  </a:txBody>
                  <a:tcPr marT="3325" marB="0" marR="3325" marL="59650" anchor="ctr">
                    <a:solidFill>
                      <a:srgbClr val="EED7F2"/>
                    </a:solidFill>
                  </a:tcPr>
                </a:tc>
              </a:tr>
              <a:tr h="360900">
                <a:tc>
                  <a:txBody>
                    <a:bodyPr/>
                    <a:lstStyle/>
                    <a:p>
                      <a:pPr indent="0" lvl="0" marL="0" marR="0" rtl="0" algn="l">
                        <a:spcBef>
                          <a:spcPts val="0"/>
                        </a:spcBef>
                        <a:spcAft>
                          <a:spcPts val="0"/>
                        </a:spcAft>
                        <a:buNone/>
                      </a:pPr>
                      <a:r>
                        <a:rPr b="1" lang="en-US" sz="1050" u="none" cap="none" strike="noStrike"/>
                        <a:t>Overview</a:t>
                      </a:r>
                      <a:endParaRPr b="1" i="0" sz="1050" u="none" cap="none" strike="noStrike">
                        <a:solidFill>
                          <a:srgbClr val="FFFFFF"/>
                        </a:solidFill>
                        <a:latin typeface="Arial"/>
                        <a:ea typeface="Arial"/>
                        <a:cs typeface="Arial"/>
                        <a:sym typeface="Arial"/>
                      </a:endParaRPr>
                    </a:p>
                  </a:txBody>
                  <a:tcPr marT="3325" marB="0" marR="3325" marL="59650" anchor="ctr">
                    <a:solidFill>
                      <a:srgbClr val="EED7F2"/>
                    </a:solidFill>
                  </a:tcPr>
                </a:tc>
                <a:tc>
                  <a:txBody>
                    <a:bodyPr/>
                    <a:lstStyle/>
                    <a:p>
                      <a:pPr indent="0" lvl="0" marL="0" marR="0" rtl="0" algn="ctr">
                        <a:spcBef>
                          <a:spcPts val="0"/>
                        </a:spcBef>
                        <a:spcAft>
                          <a:spcPts val="0"/>
                        </a:spcAft>
                        <a:buNone/>
                      </a:pPr>
                      <a:r>
                        <a:rPr b="1" lang="en-US" sz="1050" u="none" cap="none" strike="noStrike"/>
                        <a:t>17:05</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ctr">
                        <a:spcBef>
                          <a:spcPts val="0"/>
                        </a:spcBef>
                        <a:spcAft>
                          <a:spcPts val="0"/>
                        </a:spcAft>
                        <a:buNone/>
                      </a:pPr>
                      <a:r>
                        <a:rPr b="1" lang="en-US" sz="1050" u="none" cap="none" strike="noStrike"/>
                        <a:t>17:15</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ctr">
                        <a:spcBef>
                          <a:spcPts val="0"/>
                        </a:spcBef>
                        <a:spcAft>
                          <a:spcPts val="0"/>
                        </a:spcAft>
                        <a:buNone/>
                      </a:pPr>
                      <a:r>
                        <a:rPr b="1" lang="en-US" sz="1050" u="none" cap="none" strike="noStrike"/>
                        <a:t>10</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l">
                        <a:spcBef>
                          <a:spcPts val="0"/>
                        </a:spcBef>
                        <a:spcAft>
                          <a:spcPts val="0"/>
                        </a:spcAft>
                        <a:buNone/>
                      </a:pPr>
                      <a:r>
                        <a:rPr b="1" lang="en-US" sz="900" u="none" cap="none" strike="noStrike"/>
                        <a:t>Workshop Roles and Goals</a:t>
                      </a:r>
                      <a:br>
                        <a:rPr b="1" lang="en-US" sz="900" u="none" cap="none" strike="noStrike"/>
                      </a:br>
                      <a:r>
                        <a:rPr b="1" lang="en-US" sz="900" u="none" cap="none" strike="noStrike"/>
                        <a:t>Process Overview</a:t>
                      </a:r>
                      <a:endParaRPr b="1" i="0" sz="900" u="none" cap="none" strike="noStrike">
                        <a:solidFill>
                          <a:srgbClr val="FFFFFF"/>
                        </a:solidFill>
                        <a:latin typeface="Arial"/>
                        <a:ea typeface="Arial"/>
                        <a:cs typeface="Arial"/>
                        <a:sym typeface="Arial"/>
                      </a:endParaRPr>
                    </a:p>
                  </a:txBody>
                  <a:tcPr marT="3325" marB="0" marR="3325" marL="59650" anchor="ctr">
                    <a:solidFill>
                      <a:srgbClr val="EED7F2"/>
                    </a:solidFill>
                  </a:tcPr>
                </a:tc>
              </a:tr>
              <a:tr h="520225">
                <a:tc>
                  <a:txBody>
                    <a:bodyPr/>
                    <a:lstStyle/>
                    <a:p>
                      <a:pPr indent="0" lvl="0" marL="0" marR="0" rtl="0" algn="l">
                        <a:spcBef>
                          <a:spcPts val="0"/>
                        </a:spcBef>
                        <a:spcAft>
                          <a:spcPts val="0"/>
                        </a:spcAft>
                        <a:buNone/>
                      </a:pPr>
                      <a:r>
                        <a:rPr b="1" lang="en-US" sz="1050" u="none" cap="none" strike="noStrike"/>
                        <a:t>Concept  Lecture</a:t>
                      </a:r>
                      <a:endParaRPr b="1" i="0" sz="1050" u="none" cap="none" strike="noStrike">
                        <a:solidFill>
                          <a:srgbClr val="FFFFFF"/>
                        </a:solidFill>
                        <a:latin typeface="Arial"/>
                        <a:ea typeface="Arial"/>
                        <a:cs typeface="Arial"/>
                        <a:sym typeface="Arial"/>
                      </a:endParaRPr>
                    </a:p>
                  </a:txBody>
                  <a:tcPr marT="3325" marB="0" marR="3325" marL="59650" anchor="ctr">
                    <a:solidFill>
                      <a:srgbClr val="EED7F2"/>
                    </a:solidFill>
                  </a:tcPr>
                </a:tc>
                <a:tc>
                  <a:txBody>
                    <a:bodyPr/>
                    <a:lstStyle/>
                    <a:p>
                      <a:pPr indent="0" lvl="0" marL="0" marR="0" rtl="0" algn="ctr">
                        <a:spcBef>
                          <a:spcPts val="0"/>
                        </a:spcBef>
                        <a:spcAft>
                          <a:spcPts val="0"/>
                        </a:spcAft>
                        <a:buNone/>
                      </a:pPr>
                      <a:r>
                        <a:rPr b="1" lang="en-US" sz="1050" u="none" cap="none" strike="noStrike"/>
                        <a:t>17:15</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ctr">
                        <a:spcBef>
                          <a:spcPts val="0"/>
                        </a:spcBef>
                        <a:spcAft>
                          <a:spcPts val="0"/>
                        </a:spcAft>
                        <a:buNone/>
                      </a:pPr>
                      <a:r>
                        <a:rPr b="1" lang="en-US" sz="1050" u="none" cap="none" strike="noStrike"/>
                        <a:t>17:45</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ctr">
                        <a:spcBef>
                          <a:spcPts val="0"/>
                        </a:spcBef>
                        <a:spcAft>
                          <a:spcPts val="0"/>
                        </a:spcAft>
                        <a:buNone/>
                      </a:pPr>
                      <a:r>
                        <a:rPr b="1" lang="en-US" sz="1050" u="none" cap="none" strike="noStrike"/>
                        <a:t>30</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l">
                        <a:spcBef>
                          <a:spcPts val="0"/>
                        </a:spcBef>
                        <a:spcAft>
                          <a:spcPts val="0"/>
                        </a:spcAft>
                        <a:buNone/>
                      </a:pPr>
                      <a:r>
                        <a:rPr b="1" lang="en-US" sz="900" u="none" cap="none" strike="noStrike"/>
                        <a:t>Goals &amp; Constraints</a:t>
                      </a:r>
                      <a:br>
                        <a:rPr b="1" lang="en-US" sz="900" u="none" cap="none" strike="noStrike"/>
                      </a:br>
                      <a:r>
                        <a:rPr b="1" lang="en-US" sz="900" u="none" cap="none" strike="noStrike"/>
                        <a:t>Game Design Basics</a:t>
                      </a:r>
                      <a:br>
                        <a:rPr b="1" lang="en-US" sz="900" u="none" cap="none" strike="noStrike"/>
                      </a:br>
                      <a:r>
                        <a:rPr b="1" lang="en-US" sz="900" u="none" cap="none" strike="noStrike"/>
                        <a:t>Envision the Experience</a:t>
                      </a:r>
                      <a:endParaRPr b="1" i="0" sz="900" u="none" cap="none" strike="noStrike">
                        <a:solidFill>
                          <a:srgbClr val="FFFFFF"/>
                        </a:solidFill>
                        <a:latin typeface="Arial"/>
                        <a:ea typeface="Arial"/>
                        <a:cs typeface="Arial"/>
                        <a:sym typeface="Arial"/>
                      </a:endParaRPr>
                    </a:p>
                  </a:txBody>
                  <a:tcPr marT="3325" marB="0" marR="3325" marL="59650" anchor="ctr">
                    <a:solidFill>
                      <a:srgbClr val="EED7F2"/>
                    </a:solidFill>
                  </a:tcPr>
                </a:tc>
              </a:tr>
              <a:tr h="838900">
                <a:tc>
                  <a:txBody>
                    <a:bodyPr/>
                    <a:lstStyle/>
                    <a:p>
                      <a:pPr indent="0" lvl="0" marL="0" marR="0" rtl="0" algn="l">
                        <a:spcBef>
                          <a:spcPts val="0"/>
                        </a:spcBef>
                        <a:spcAft>
                          <a:spcPts val="0"/>
                        </a:spcAft>
                        <a:buNone/>
                      </a:pPr>
                      <a:r>
                        <a:rPr b="1" lang="en-US" sz="1050" u="none" cap="none" strike="noStrike"/>
                        <a:t>Concept: CREATE</a:t>
                      </a:r>
                      <a:endParaRPr b="1" i="0" sz="1050" u="none" cap="none" strike="noStrike">
                        <a:solidFill>
                          <a:srgbClr val="FFFFFF"/>
                        </a:solidFill>
                        <a:latin typeface="Arial"/>
                        <a:ea typeface="Arial"/>
                        <a:cs typeface="Arial"/>
                        <a:sym typeface="Arial"/>
                      </a:endParaRPr>
                    </a:p>
                  </a:txBody>
                  <a:tcPr marT="3325" marB="0" marR="3325" marL="59650" anchor="ctr">
                    <a:solidFill>
                      <a:srgbClr val="DDB0E6"/>
                    </a:solidFill>
                  </a:tcPr>
                </a:tc>
                <a:tc>
                  <a:txBody>
                    <a:bodyPr/>
                    <a:lstStyle/>
                    <a:p>
                      <a:pPr indent="0" lvl="0" marL="0" marR="0" rtl="0" algn="ctr">
                        <a:spcBef>
                          <a:spcPts val="0"/>
                        </a:spcBef>
                        <a:spcAft>
                          <a:spcPts val="0"/>
                        </a:spcAft>
                        <a:buNone/>
                      </a:pPr>
                      <a:r>
                        <a:rPr b="1" lang="en-US" sz="1050" u="none" cap="none" strike="noStrike"/>
                        <a:t>17:45</a:t>
                      </a:r>
                      <a:endParaRPr b="1" i="0" sz="1050" u="none" cap="none" strike="noStrike">
                        <a:solidFill>
                          <a:srgbClr val="FFFFFF"/>
                        </a:solidFill>
                        <a:latin typeface="Arial"/>
                        <a:ea typeface="Arial"/>
                        <a:cs typeface="Arial"/>
                        <a:sym typeface="Arial"/>
                      </a:endParaRPr>
                    </a:p>
                  </a:txBody>
                  <a:tcPr marT="3325" marB="0" marR="3325" marL="3325" anchor="ctr">
                    <a:solidFill>
                      <a:srgbClr val="DDB0E6"/>
                    </a:solidFill>
                  </a:tcPr>
                </a:tc>
                <a:tc>
                  <a:txBody>
                    <a:bodyPr/>
                    <a:lstStyle/>
                    <a:p>
                      <a:pPr indent="0" lvl="0" marL="0" marR="0" rtl="0" algn="ctr">
                        <a:spcBef>
                          <a:spcPts val="0"/>
                        </a:spcBef>
                        <a:spcAft>
                          <a:spcPts val="0"/>
                        </a:spcAft>
                        <a:buNone/>
                      </a:pPr>
                      <a:r>
                        <a:rPr b="1" lang="en-US" sz="1050" u="none" cap="none" strike="noStrike"/>
                        <a:t>18:15</a:t>
                      </a:r>
                      <a:endParaRPr b="1" i="0" sz="1050" u="none" cap="none" strike="noStrike">
                        <a:solidFill>
                          <a:srgbClr val="FFFFFF"/>
                        </a:solidFill>
                        <a:latin typeface="Arial"/>
                        <a:ea typeface="Arial"/>
                        <a:cs typeface="Arial"/>
                        <a:sym typeface="Arial"/>
                      </a:endParaRPr>
                    </a:p>
                  </a:txBody>
                  <a:tcPr marT="3325" marB="0" marR="3325" marL="3325" anchor="ctr">
                    <a:solidFill>
                      <a:srgbClr val="DDB0E6"/>
                    </a:solidFill>
                  </a:tcPr>
                </a:tc>
                <a:tc>
                  <a:txBody>
                    <a:bodyPr/>
                    <a:lstStyle/>
                    <a:p>
                      <a:pPr indent="0" lvl="0" marL="0" marR="0" rtl="0" algn="ctr">
                        <a:spcBef>
                          <a:spcPts val="0"/>
                        </a:spcBef>
                        <a:spcAft>
                          <a:spcPts val="0"/>
                        </a:spcAft>
                        <a:buNone/>
                      </a:pPr>
                      <a:r>
                        <a:rPr b="1" lang="en-US" sz="1050" u="none" cap="none" strike="noStrike"/>
                        <a:t>30</a:t>
                      </a:r>
                      <a:endParaRPr b="1" i="0" sz="1050" u="none" cap="none" strike="noStrike">
                        <a:solidFill>
                          <a:srgbClr val="FFFFFF"/>
                        </a:solidFill>
                        <a:latin typeface="Arial"/>
                        <a:ea typeface="Arial"/>
                        <a:cs typeface="Arial"/>
                        <a:sym typeface="Arial"/>
                      </a:endParaRPr>
                    </a:p>
                  </a:txBody>
                  <a:tcPr marT="3325" marB="0" marR="3325" marL="3325" anchor="ctr">
                    <a:solidFill>
                      <a:srgbClr val="DDB0E6"/>
                    </a:solidFill>
                  </a:tcPr>
                </a:tc>
                <a:tc>
                  <a:txBody>
                    <a:bodyPr/>
                    <a:lstStyle/>
                    <a:p>
                      <a:pPr indent="0" lvl="0" marL="0" marR="0" rtl="0" algn="l">
                        <a:spcBef>
                          <a:spcPts val="0"/>
                        </a:spcBef>
                        <a:spcAft>
                          <a:spcPts val="0"/>
                        </a:spcAft>
                        <a:buNone/>
                      </a:pPr>
                      <a:r>
                        <a:rPr b="1" lang="en-US" sz="900" u="none" cap="none" strike="noStrike"/>
                        <a:t>Choose Curriculum</a:t>
                      </a:r>
                      <a:br>
                        <a:rPr b="1" lang="en-US" sz="900" u="none" cap="none" strike="noStrike"/>
                      </a:br>
                      <a:r>
                        <a:rPr b="1" lang="en-US" sz="900" u="none" cap="none" strike="noStrike"/>
                        <a:t>Form Teams</a:t>
                      </a:r>
                      <a:br>
                        <a:rPr b="1" lang="en-US" sz="900" u="none" cap="none" strike="noStrike"/>
                      </a:br>
                      <a:r>
                        <a:rPr b="1" lang="en-US" sz="900" u="none" cap="none" strike="noStrike"/>
                        <a:t>Choose Slice</a:t>
                      </a:r>
                      <a:br>
                        <a:rPr b="1" lang="en-US" sz="900" u="none" cap="none" strike="noStrike"/>
                      </a:br>
                      <a:r>
                        <a:rPr b="1" lang="en-US" sz="900" u="none" cap="none" strike="noStrike"/>
                        <a:t>Envision Gameplay</a:t>
                      </a:r>
                      <a:br>
                        <a:rPr b="1" lang="en-US" sz="900" u="none" cap="none" strike="noStrike"/>
                      </a:br>
                      <a:r>
                        <a:rPr b="1" lang="en-US" sz="900" u="none" cap="none" strike="noStrike"/>
                        <a:t>Finalize Concept</a:t>
                      </a:r>
                      <a:endParaRPr b="1" i="0" sz="900" u="none" cap="none" strike="noStrike">
                        <a:solidFill>
                          <a:srgbClr val="FFFFFF"/>
                        </a:solidFill>
                        <a:latin typeface="Arial"/>
                        <a:ea typeface="Arial"/>
                        <a:cs typeface="Arial"/>
                        <a:sym typeface="Arial"/>
                      </a:endParaRPr>
                    </a:p>
                  </a:txBody>
                  <a:tcPr marT="3325" marB="0" marR="3325" marL="59650" anchor="ctr">
                    <a:solidFill>
                      <a:srgbClr val="DDB0E6"/>
                    </a:solidFill>
                  </a:tcPr>
                </a:tc>
              </a:tr>
              <a:tr h="201575">
                <a:tc>
                  <a:txBody>
                    <a:bodyPr/>
                    <a:lstStyle/>
                    <a:p>
                      <a:pPr indent="0" lvl="0" marL="0" marR="0" rtl="0" algn="l">
                        <a:spcBef>
                          <a:spcPts val="0"/>
                        </a:spcBef>
                        <a:spcAft>
                          <a:spcPts val="0"/>
                        </a:spcAft>
                        <a:buNone/>
                      </a:pPr>
                      <a:r>
                        <a:rPr b="1" lang="en-US" sz="1050" u="none" cap="none" strike="noStrike"/>
                        <a:t>BREAK</a:t>
                      </a:r>
                      <a:endParaRPr b="1" i="0" sz="1050" u="none" cap="none" strike="noStrike">
                        <a:solidFill>
                          <a:srgbClr val="FFFF00"/>
                        </a:solidFill>
                        <a:latin typeface="Arial"/>
                        <a:ea typeface="Arial"/>
                        <a:cs typeface="Arial"/>
                        <a:sym typeface="Arial"/>
                      </a:endParaRPr>
                    </a:p>
                  </a:txBody>
                  <a:tcPr marT="3325" marB="0" marR="3325" marL="59650" anchor="ctr"/>
                </a:tc>
                <a:tc>
                  <a:txBody>
                    <a:bodyPr/>
                    <a:lstStyle/>
                    <a:p>
                      <a:pPr indent="0" lvl="0" marL="0" marR="0" rtl="0" algn="ctr">
                        <a:spcBef>
                          <a:spcPts val="0"/>
                        </a:spcBef>
                        <a:spcAft>
                          <a:spcPts val="0"/>
                        </a:spcAft>
                        <a:buNone/>
                      </a:pPr>
                      <a:r>
                        <a:rPr b="1" lang="en-US" sz="1050" u="none" cap="none" strike="noStrike"/>
                        <a:t>18:15</a:t>
                      </a:r>
                      <a:endParaRPr b="1" i="0" sz="1050" u="none" cap="none" strike="noStrike">
                        <a:solidFill>
                          <a:srgbClr val="FFFF00"/>
                        </a:solidFill>
                        <a:latin typeface="Arial"/>
                        <a:ea typeface="Arial"/>
                        <a:cs typeface="Arial"/>
                        <a:sym typeface="Arial"/>
                      </a:endParaRPr>
                    </a:p>
                  </a:txBody>
                  <a:tcPr marT="3325" marB="0" marR="3325" marL="3325" anchor="ctr"/>
                </a:tc>
                <a:tc>
                  <a:txBody>
                    <a:bodyPr/>
                    <a:lstStyle/>
                    <a:p>
                      <a:pPr indent="0" lvl="0" marL="0" marR="0" rtl="0" algn="ctr">
                        <a:spcBef>
                          <a:spcPts val="0"/>
                        </a:spcBef>
                        <a:spcAft>
                          <a:spcPts val="0"/>
                        </a:spcAft>
                        <a:buNone/>
                      </a:pPr>
                      <a:r>
                        <a:rPr b="1" lang="en-US" sz="1050" u="none" cap="none" strike="noStrike"/>
                        <a:t>18:25</a:t>
                      </a:r>
                      <a:endParaRPr b="1" i="0" sz="1050" u="none" cap="none" strike="noStrike">
                        <a:solidFill>
                          <a:srgbClr val="FFFF00"/>
                        </a:solidFill>
                        <a:latin typeface="Arial"/>
                        <a:ea typeface="Arial"/>
                        <a:cs typeface="Arial"/>
                        <a:sym typeface="Arial"/>
                      </a:endParaRPr>
                    </a:p>
                  </a:txBody>
                  <a:tcPr marT="3325" marB="0" marR="3325" marL="3325" anchor="ctr"/>
                </a:tc>
                <a:tc>
                  <a:txBody>
                    <a:bodyPr/>
                    <a:lstStyle/>
                    <a:p>
                      <a:pPr indent="0" lvl="0" marL="0" marR="0" rtl="0" algn="ctr">
                        <a:spcBef>
                          <a:spcPts val="0"/>
                        </a:spcBef>
                        <a:spcAft>
                          <a:spcPts val="0"/>
                        </a:spcAft>
                        <a:buNone/>
                      </a:pPr>
                      <a:r>
                        <a:rPr b="1" lang="en-US" sz="1050" u="none" cap="none" strike="noStrike"/>
                        <a:t>10</a:t>
                      </a:r>
                      <a:endParaRPr b="1" i="0" sz="1050" u="none" cap="none" strike="noStrike">
                        <a:solidFill>
                          <a:srgbClr val="FFFF00"/>
                        </a:solidFill>
                        <a:latin typeface="Arial"/>
                        <a:ea typeface="Arial"/>
                        <a:cs typeface="Arial"/>
                        <a:sym typeface="Arial"/>
                      </a:endParaRPr>
                    </a:p>
                  </a:txBody>
                  <a:tcPr marT="3325" marB="0" marR="3325" marL="3325" anchor="ctr"/>
                </a:tc>
                <a:tc>
                  <a:txBody>
                    <a:bodyPr/>
                    <a:lstStyle/>
                    <a:p>
                      <a:pPr indent="0" lvl="0" marL="0" marR="0" rtl="0" algn="l">
                        <a:spcBef>
                          <a:spcPts val="0"/>
                        </a:spcBef>
                        <a:spcAft>
                          <a:spcPts val="0"/>
                        </a:spcAft>
                        <a:buNone/>
                      </a:pPr>
                      <a:r>
                        <a:rPr b="1" lang="en-US" sz="900" u="none" cap="none" strike="noStrike"/>
                        <a:t> </a:t>
                      </a:r>
                      <a:endParaRPr b="1" i="0" sz="900" u="none" cap="none" strike="noStrike">
                        <a:solidFill>
                          <a:srgbClr val="FFFF00"/>
                        </a:solidFill>
                        <a:latin typeface="Arial"/>
                        <a:ea typeface="Arial"/>
                        <a:cs typeface="Arial"/>
                        <a:sym typeface="Arial"/>
                      </a:endParaRPr>
                    </a:p>
                  </a:txBody>
                  <a:tcPr marT="3325" marB="0" marR="3325" marL="59650" anchor="ctr"/>
                </a:tc>
              </a:tr>
              <a:tr h="201575">
                <a:tc>
                  <a:txBody>
                    <a:bodyPr/>
                    <a:lstStyle/>
                    <a:p>
                      <a:pPr indent="0" lvl="0" marL="0" marR="0" rtl="0" algn="l">
                        <a:spcBef>
                          <a:spcPts val="0"/>
                        </a:spcBef>
                        <a:spcAft>
                          <a:spcPts val="0"/>
                        </a:spcAft>
                        <a:buNone/>
                      </a:pPr>
                      <a:r>
                        <a:rPr b="1" lang="en-US" sz="1050" u="none" cap="none" strike="noStrike"/>
                        <a:t>Prototyping Lecture</a:t>
                      </a:r>
                      <a:endParaRPr b="1" i="0" sz="1050" u="none" cap="none" strike="noStrike">
                        <a:solidFill>
                          <a:srgbClr val="FFFFFF"/>
                        </a:solidFill>
                        <a:latin typeface="Arial"/>
                        <a:ea typeface="Arial"/>
                        <a:cs typeface="Arial"/>
                        <a:sym typeface="Arial"/>
                      </a:endParaRPr>
                    </a:p>
                  </a:txBody>
                  <a:tcPr marT="3325" marB="0" marR="3325" marL="59650" anchor="ctr"/>
                </a:tc>
                <a:tc>
                  <a:txBody>
                    <a:bodyPr/>
                    <a:lstStyle/>
                    <a:p>
                      <a:pPr indent="0" lvl="0" marL="0" marR="0" rtl="0" algn="ctr">
                        <a:spcBef>
                          <a:spcPts val="0"/>
                        </a:spcBef>
                        <a:spcAft>
                          <a:spcPts val="0"/>
                        </a:spcAft>
                        <a:buNone/>
                      </a:pPr>
                      <a:r>
                        <a:rPr b="1" lang="en-US" sz="1050" u="none" cap="none" strike="noStrike"/>
                        <a:t>18:25</a:t>
                      </a:r>
                      <a:endParaRPr b="1" i="0" sz="1050" u="none" cap="none" strike="noStrike">
                        <a:solidFill>
                          <a:srgbClr val="FFFFFF"/>
                        </a:solidFill>
                        <a:latin typeface="Arial"/>
                        <a:ea typeface="Arial"/>
                        <a:cs typeface="Arial"/>
                        <a:sym typeface="Arial"/>
                      </a:endParaRPr>
                    </a:p>
                  </a:txBody>
                  <a:tcPr marT="3325" marB="0" marR="3325" marL="3325" anchor="ctr"/>
                </a:tc>
                <a:tc>
                  <a:txBody>
                    <a:bodyPr/>
                    <a:lstStyle/>
                    <a:p>
                      <a:pPr indent="0" lvl="0" marL="0" marR="0" rtl="0" algn="ctr">
                        <a:spcBef>
                          <a:spcPts val="0"/>
                        </a:spcBef>
                        <a:spcAft>
                          <a:spcPts val="0"/>
                        </a:spcAft>
                        <a:buNone/>
                      </a:pPr>
                      <a:r>
                        <a:rPr b="1" lang="en-US" sz="1050" u="none" cap="none" strike="noStrike"/>
                        <a:t>18:35</a:t>
                      </a:r>
                      <a:endParaRPr b="1" i="0" sz="1050" u="none" cap="none" strike="noStrike">
                        <a:solidFill>
                          <a:srgbClr val="FFFFFF"/>
                        </a:solidFill>
                        <a:latin typeface="Arial"/>
                        <a:ea typeface="Arial"/>
                        <a:cs typeface="Arial"/>
                        <a:sym typeface="Arial"/>
                      </a:endParaRPr>
                    </a:p>
                  </a:txBody>
                  <a:tcPr marT="3325" marB="0" marR="3325" marL="3325" anchor="ctr"/>
                </a:tc>
                <a:tc>
                  <a:txBody>
                    <a:bodyPr/>
                    <a:lstStyle/>
                    <a:p>
                      <a:pPr indent="0" lvl="0" marL="0" marR="0" rtl="0" algn="ctr">
                        <a:spcBef>
                          <a:spcPts val="0"/>
                        </a:spcBef>
                        <a:spcAft>
                          <a:spcPts val="0"/>
                        </a:spcAft>
                        <a:buNone/>
                      </a:pPr>
                      <a:r>
                        <a:rPr b="1" lang="en-US" sz="1050" u="none" cap="none" strike="noStrike"/>
                        <a:t>10</a:t>
                      </a:r>
                      <a:endParaRPr b="1" i="0" sz="1050" u="none" cap="none" strike="noStrike">
                        <a:solidFill>
                          <a:srgbClr val="FFFFFF"/>
                        </a:solidFill>
                        <a:latin typeface="Arial"/>
                        <a:ea typeface="Arial"/>
                        <a:cs typeface="Arial"/>
                        <a:sym typeface="Arial"/>
                      </a:endParaRPr>
                    </a:p>
                  </a:txBody>
                  <a:tcPr marT="3325" marB="0" marR="3325" marL="3325" anchor="ctr"/>
                </a:tc>
                <a:tc>
                  <a:txBody>
                    <a:bodyPr/>
                    <a:lstStyle/>
                    <a:p>
                      <a:pPr indent="0" lvl="0" marL="0" marR="0" rtl="0" algn="l">
                        <a:spcBef>
                          <a:spcPts val="0"/>
                        </a:spcBef>
                        <a:spcAft>
                          <a:spcPts val="0"/>
                        </a:spcAft>
                        <a:buNone/>
                      </a:pPr>
                      <a:r>
                        <a:rPr b="1" lang="en-US" sz="900" u="none" cap="none" strike="noStrike"/>
                        <a:t> What is a Prototype?</a:t>
                      </a:r>
                      <a:endParaRPr b="1" i="0" sz="900" u="none" cap="none" strike="noStrike">
                        <a:solidFill>
                          <a:srgbClr val="FFFFFF"/>
                        </a:solidFill>
                        <a:latin typeface="Arial"/>
                        <a:ea typeface="Arial"/>
                        <a:cs typeface="Arial"/>
                        <a:sym typeface="Arial"/>
                      </a:endParaRPr>
                    </a:p>
                  </a:txBody>
                  <a:tcPr marT="3325" marB="0" marR="3325" marL="59650" anchor="ctr"/>
                </a:tc>
              </a:tr>
              <a:tr h="360900">
                <a:tc>
                  <a:txBody>
                    <a:bodyPr/>
                    <a:lstStyle/>
                    <a:p>
                      <a:pPr indent="0" lvl="0" marL="0" marR="0" rtl="0" algn="l">
                        <a:spcBef>
                          <a:spcPts val="0"/>
                        </a:spcBef>
                        <a:spcAft>
                          <a:spcPts val="0"/>
                        </a:spcAft>
                        <a:buNone/>
                      </a:pPr>
                      <a:r>
                        <a:rPr b="1" lang="en-US" sz="1050" u="none" cap="none" strike="noStrike"/>
                        <a:t>Prototyping: CREATE</a:t>
                      </a:r>
                      <a:endParaRPr b="1" i="0" sz="1050" u="none" cap="none" strike="noStrike">
                        <a:solidFill>
                          <a:srgbClr val="FFFFFF"/>
                        </a:solidFill>
                        <a:latin typeface="Arial"/>
                        <a:ea typeface="Arial"/>
                        <a:cs typeface="Arial"/>
                        <a:sym typeface="Arial"/>
                      </a:endParaRPr>
                    </a:p>
                  </a:txBody>
                  <a:tcPr marT="3325" marB="0" marR="3325" marL="59650" anchor="ctr">
                    <a:solidFill>
                      <a:srgbClr val="DDB0E6"/>
                    </a:solidFill>
                  </a:tcPr>
                </a:tc>
                <a:tc>
                  <a:txBody>
                    <a:bodyPr/>
                    <a:lstStyle/>
                    <a:p>
                      <a:pPr indent="0" lvl="0" marL="0" marR="0" rtl="0" algn="ctr">
                        <a:spcBef>
                          <a:spcPts val="0"/>
                        </a:spcBef>
                        <a:spcAft>
                          <a:spcPts val="0"/>
                        </a:spcAft>
                        <a:buNone/>
                      </a:pPr>
                      <a:r>
                        <a:rPr b="1" lang="en-US" sz="1050" u="none" cap="none" strike="noStrike"/>
                        <a:t>18:35</a:t>
                      </a:r>
                      <a:endParaRPr b="1" i="0" sz="1050" u="none" cap="none" strike="noStrike">
                        <a:solidFill>
                          <a:srgbClr val="FFFFFF"/>
                        </a:solidFill>
                        <a:latin typeface="Arial"/>
                        <a:ea typeface="Arial"/>
                        <a:cs typeface="Arial"/>
                        <a:sym typeface="Arial"/>
                      </a:endParaRPr>
                    </a:p>
                  </a:txBody>
                  <a:tcPr marT="3325" marB="0" marR="3325" marL="3325" anchor="ctr">
                    <a:solidFill>
                      <a:srgbClr val="DDB0E6"/>
                    </a:solidFill>
                  </a:tcPr>
                </a:tc>
                <a:tc>
                  <a:txBody>
                    <a:bodyPr/>
                    <a:lstStyle/>
                    <a:p>
                      <a:pPr indent="0" lvl="0" marL="0" marR="0" rtl="0" algn="ctr">
                        <a:spcBef>
                          <a:spcPts val="0"/>
                        </a:spcBef>
                        <a:spcAft>
                          <a:spcPts val="0"/>
                        </a:spcAft>
                        <a:buNone/>
                      </a:pPr>
                      <a:r>
                        <a:rPr b="1" lang="en-US" sz="1050" u="none" cap="none" strike="noStrike"/>
                        <a:t>19:35</a:t>
                      </a:r>
                      <a:endParaRPr b="1" i="0" sz="1050" u="none" cap="none" strike="noStrike">
                        <a:solidFill>
                          <a:srgbClr val="FFFFFF"/>
                        </a:solidFill>
                        <a:latin typeface="Arial"/>
                        <a:ea typeface="Arial"/>
                        <a:cs typeface="Arial"/>
                        <a:sym typeface="Arial"/>
                      </a:endParaRPr>
                    </a:p>
                  </a:txBody>
                  <a:tcPr marT="3325" marB="0" marR="3325" marL="3325" anchor="ctr">
                    <a:solidFill>
                      <a:srgbClr val="DDB0E6"/>
                    </a:solidFill>
                  </a:tcPr>
                </a:tc>
                <a:tc>
                  <a:txBody>
                    <a:bodyPr/>
                    <a:lstStyle/>
                    <a:p>
                      <a:pPr indent="0" lvl="0" marL="0" marR="0" rtl="0" algn="ctr">
                        <a:spcBef>
                          <a:spcPts val="0"/>
                        </a:spcBef>
                        <a:spcAft>
                          <a:spcPts val="0"/>
                        </a:spcAft>
                        <a:buNone/>
                      </a:pPr>
                      <a:r>
                        <a:rPr b="1" lang="en-US" sz="1050" u="none" cap="none" strike="noStrike"/>
                        <a:t>60</a:t>
                      </a:r>
                      <a:endParaRPr b="1" i="0" sz="1050" u="none" cap="none" strike="noStrike">
                        <a:solidFill>
                          <a:srgbClr val="FFFFFF"/>
                        </a:solidFill>
                        <a:latin typeface="Arial"/>
                        <a:ea typeface="Arial"/>
                        <a:cs typeface="Arial"/>
                        <a:sym typeface="Arial"/>
                      </a:endParaRPr>
                    </a:p>
                  </a:txBody>
                  <a:tcPr marT="3325" marB="0" marR="3325" marL="3325" anchor="ctr">
                    <a:solidFill>
                      <a:srgbClr val="DDB0E6"/>
                    </a:solidFill>
                  </a:tcPr>
                </a:tc>
                <a:tc>
                  <a:txBody>
                    <a:bodyPr/>
                    <a:lstStyle/>
                    <a:p>
                      <a:pPr indent="0" lvl="0" marL="0" marR="0" rtl="0" algn="l">
                        <a:spcBef>
                          <a:spcPts val="0"/>
                        </a:spcBef>
                        <a:spcAft>
                          <a:spcPts val="0"/>
                        </a:spcAft>
                        <a:buNone/>
                      </a:pPr>
                      <a:r>
                        <a:rPr b="1" lang="en-US" sz="900" u="none" cap="none" strike="noStrike"/>
                        <a:t>Create Rules &amp; Pieces</a:t>
                      </a:r>
                      <a:br>
                        <a:rPr b="1" lang="en-US" sz="900" u="none" cap="none" strike="noStrike"/>
                      </a:br>
                      <a:r>
                        <a:rPr b="1" lang="en-US" sz="900" u="none" cap="none" strike="noStrike"/>
                        <a:t>Playtest &amp; Iterate</a:t>
                      </a:r>
                      <a:endParaRPr b="1" i="0" sz="900" u="none" cap="none" strike="noStrike">
                        <a:solidFill>
                          <a:srgbClr val="FFFFFF"/>
                        </a:solidFill>
                        <a:latin typeface="Arial"/>
                        <a:ea typeface="Arial"/>
                        <a:cs typeface="Arial"/>
                        <a:sym typeface="Arial"/>
                      </a:endParaRPr>
                    </a:p>
                  </a:txBody>
                  <a:tcPr marT="3325" marB="0" marR="3325" marL="59650" anchor="ctr">
                    <a:solidFill>
                      <a:srgbClr val="DDB0E6"/>
                    </a:solidFill>
                  </a:tcPr>
                </a:tc>
              </a:tr>
              <a:tr h="679550">
                <a:tc>
                  <a:txBody>
                    <a:bodyPr/>
                    <a:lstStyle/>
                    <a:p>
                      <a:pPr indent="0" lvl="0" marL="0" marR="0" rtl="0" algn="l">
                        <a:spcBef>
                          <a:spcPts val="0"/>
                        </a:spcBef>
                        <a:spcAft>
                          <a:spcPts val="0"/>
                        </a:spcAft>
                        <a:buNone/>
                      </a:pPr>
                      <a:r>
                        <a:rPr b="1" lang="en-US" sz="1050" u="none" cap="none" strike="noStrike"/>
                        <a:t>Post Mortem</a:t>
                      </a:r>
                      <a:endParaRPr b="1" i="0" sz="1050" u="none" cap="none" strike="noStrike">
                        <a:solidFill>
                          <a:srgbClr val="FFFFFF"/>
                        </a:solidFill>
                        <a:latin typeface="Arial"/>
                        <a:ea typeface="Arial"/>
                        <a:cs typeface="Arial"/>
                        <a:sym typeface="Arial"/>
                      </a:endParaRPr>
                    </a:p>
                  </a:txBody>
                  <a:tcPr marT="3325" marB="0" marR="3325" marL="59650" anchor="ctr">
                    <a:solidFill>
                      <a:srgbClr val="EED7F2"/>
                    </a:solidFill>
                  </a:tcPr>
                </a:tc>
                <a:tc>
                  <a:txBody>
                    <a:bodyPr/>
                    <a:lstStyle/>
                    <a:p>
                      <a:pPr indent="0" lvl="0" marL="0" marR="0" rtl="0" algn="ctr">
                        <a:spcBef>
                          <a:spcPts val="0"/>
                        </a:spcBef>
                        <a:spcAft>
                          <a:spcPts val="0"/>
                        </a:spcAft>
                        <a:buNone/>
                      </a:pPr>
                      <a:r>
                        <a:rPr b="1" lang="en-US" sz="1050" u="none" cap="none" strike="noStrike"/>
                        <a:t>19:35</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ctr">
                        <a:spcBef>
                          <a:spcPts val="0"/>
                        </a:spcBef>
                        <a:spcAft>
                          <a:spcPts val="0"/>
                        </a:spcAft>
                        <a:buNone/>
                      </a:pPr>
                      <a:r>
                        <a:rPr b="1" lang="en-US" sz="1050" u="none" cap="none" strike="noStrike"/>
                        <a:t>19:55</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ctr">
                        <a:spcBef>
                          <a:spcPts val="0"/>
                        </a:spcBef>
                        <a:spcAft>
                          <a:spcPts val="0"/>
                        </a:spcAft>
                        <a:buNone/>
                      </a:pPr>
                      <a:r>
                        <a:rPr b="1" lang="en-US" sz="1050" u="none" cap="none" strike="noStrike"/>
                        <a:t>20</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l">
                        <a:spcBef>
                          <a:spcPts val="0"/>
                        </a:spcBef>
                        <a:spcAft>
                          <a:spcPts val="0"/>
                        </a:spcAft>
                        <a:buNone/>
                      </a:pPr>
                      <a:r>
                        <a:rPr b="1" lang="en-US" sz="900" u="none" cap="none" strike="noStrike"/>
                        <a:t>Assessment:</a:t>
                      </a:r>
                      <a:br>
                        <a:rPr b="1" lang="en-US" sz="900" u="none" cap="none" strike="noStrike"/>
                      </a:br>
                      <a:r>
                        <a:rPr b="1" lang="en-US" sz="900" u="none" cap="none" strike="noStrike"/>
                        <a:t>Quick Share!</a:t>
                      </a:r>
                      <a:br>
                        <a:rPr b="1" lang="en-US" sz="900" u="none" cap="none" strike="noStrike"/>
                      </a:br>
                      <a:r>
                        <a:rPr b="1" lang="en-US" sz="900" u="none" cap="none" strike="noStrike"/>
                        <a:t>Goals met?</a:t>
                      </a:r>
                      <a:br>
                        <a:rPr b="1" lang="en-US" sz="900" u="none" cap="none" strike="noStrike"/>
                      </a:br>
                      <a:r>
                        <a:rPr b="1" lang="en-US" sz="900" u="none" cap="none" strike="noStrike"/>
                        <a:t>Process Ups and Downs?</a:t>
                      </a:r>
                      <a:endParaRPr b="1" i="0" sz="900" u="none" cap="none" strike="noStrike">
                        <a:solidFill>
                          <a:srgbClr val="FFFFFF"/>
                        </a:solidFill>
                        <a:latin typeface="Arial"/>
                        <a:ea typeface="Arial"/>
                        <a:cs typeface="Arial"/>
                        <a:sym typeface="Arial"/>
                      </a:endParaRPr>
                    </a:p>
                  </a:txBody>
                  <a:tcPr marT="3325" marB="0" marR="3325" marL="59650" anchor="ctr">
                    <a:solidFill>
                      <a:srgbClr val="EED7F2"/>
                    </a:solidFill>
                  </a:tcPr>
                </a:tc>
              </a:tr>
              <a:tr h="520225">
                <a:tc>
                  <a:txBody>
                    <a:bodyPr/>
                    <a:lstStyle/>
                    <a:p>
                      <a:pPr indent="0" lvl="0" marL="0" marR="0" rtl="0" algn="l">
                        <a:spcBef>
                          <a:spcPts val="0"/>
                        </a:spcBef>
                        <a:spcAft>
                          <a:spcPts val="0"/>
                        </a:spcAft>
                        <a:buNone/>
                      </a:pPr>
                      <a:r>
                        <a:rPr b="1" lang="en-US" sz="1050" u="none" cap="none" strike="noStrike"/>
                        <a:t>Wrap Up</a:t>
                      </a:r>
                      <a:endParaRPr b="1" i="0" sz="1050" u="none" cap="none" strike="noStrike">
                        <a:solidFill>
                          <a:srgbClr val="FFFFFF"/>
                        </a:solidFill>
                        <a:latin typeface="Arial"/>
                        <a:ea typeface="Arial"/>
                        <a:cs typeface="Arial"/>
                        <a:sym typeface="Arial"/>
                      </a:endParaRPr>
                    </a:p>
                  </a:txBody>
                  <a:tcPr marT="3325" marB="0" marR="3325" marL="59650" anchor="ctr">
                    <a:solidFill>
                      <a:srgbClr val="EED7F2"/>
                    </a:solidFill>
                  </a:tcPr>
                </a:tc>
                <a:tc>
                  <a:txBody>
                    <a:bodyPr/>
                    <a:lstStyle/>
                    <a:p>
                      <a:pPr indent="0" lvl="0" marL="0" marR="0" rtl="0" algn="ctr">
                        <a:spcBef>
                          <a:spcPts val="0"/>
                        </a:spcBef>
                        <a:spcAft>
                          <a:spcPts val="0"/>
                        </a:spcAft>
                        <a:buNone/>
                      </a:pPr>
                      <a:r>
                        <a:rPr b="1" lang="en-US" sz="1050" u="none" cap="none" strike="noStrike"/>
                        <a:t>19:55</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ctr">
                        <a:spcBef>
                          <a:spcPts val="0"/>
                        </a:spcBef>
                        <a:spcAft>
                          <a:spcPts val="0"/>
                        </a:spcAft>
                        <a:buNone/>
                      </a:pPr>
                      <a:r>
                        <a:rPr b="1" lang="en-US" sz="1050" u="none" cap="none" strike="noStrike"/>
                        <a:t>20:00</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ctr">
                        <a:spcBef>
                          <a:spcPts val="0"/>
                        </a:spcBef>
                        <a:spcAft>
                          <a:spcPts val="0"/>
                        </a:spcAft>
                        <a:buNone/>
                      </a:pPr>
                      <a:r>
                        <a:rPr b="1" lang="en-US" sz="1050" u="none" cap="none" strike="noStrike"/>
                        <a:t>5</a:t>
                      </a:r>
                      <a:endParaRPr b="1" i="0" sz="1050" u="none" cap="none" strike="noStrike">
                        <a:solidFill>
                          <a:srgbClr val="FFFFFF"/>
                        </a:solidFill>
                        <a:latin typeface="Arial"/>
                        <a:ea typeface="Arial"/>
                        <a:cs typeface="Arial"/>
                        <a:sym typeface="Arial"/>
                      </a:endParaRPr>
                    </a:p>
                  </a:txBody>
                  <a:tcPr marT="3325" marB="0" marR="3325" marL="3325" anchor="ctr">
                    <a:solidFill>
                      <a:srgbClr val="EED7F2"/>
                    </a:solidFill>
                  </a:tcPr>
                </a:tc>
                <a:tc>
                  <a:txBody>
                    <a:bodyPr/>
                    <a:lstStyle/>
                    <a:p>
                      <a:pPr indent="0" lvl="0" marL="0" marR="0" rtl="0" algn="l">
                        <a:spcBef>
                          <a:spcPts val="0"/>
                        </a:spcBef>
                        <a:spcAft>
                          <a:spcPts val="0"/>
                        </a:spcAft>
                        <a:buNone/>
                      </a:pPr>
                      <a:r>
                        <a:rPr b="1" lang="en-US" sz="900" u="none" cap="none" strike="noStrike"/>
                        <a:t>Other Resources</a:t>
                      </a:r>
                      <a:br>
                        <a:rPr b="1" lang="en-US" sz="900" u="none" cap="none" strike="noStrike"/>
                      </a:br>
                      <a:r>
                        <a:rPr b="1" lang="en-US" sz="900" u="none" cap="none" strike="noStrike"/>
                        <a:t>Contact Info</a:t>
                      </a:r>
                      <a:br>
                        <a:rPr b="1" lang="en-US" sz="900" u="none" cap="none" strike="noStrike"/>
                      </a:br>
                      <a:r>
                        <a:rPr b="1" lang="en-US" sz="900" u="none" cap="none" strike="noStrike"/>
                        <a:t>Q &amp; A</a:t>
                      </a:r>
                      <a:endParaRPr b="1" i="0" sz="900" u="none" cap="none" strike="noStrike">
                        <a:solidFill>
                          <a:srgbClr val="FFFFFF"/>
                        </a:solidFill>
                        <a:latin typeface="Arial"/>
                        <a:ea typeface="Arial"/>
                        <a:cs typeface="Arial"/>
                        <a:sym typeface="Arial"/>
                      </a:endParaRPr>
                    </a:p>
                  </a:txBody>
                  <a:tcPr marT="3325" marB="0" marR="3325" marL="59650" anchor="ctr">
                    <a:solidFill>
                      <a:srgbClr val="EED7F2"/>
                    </a:solidFill>
                  </a:tcPr>
                </a:tc>
              </a:tr>
              <a:tr h="201575">
                <a:tc>
                  <a:txBody>
                    <a:bodyPr/>
                    <a:lstStyle/>
                    <a:p>
                      <a:pPr indent="0" lvl="0" marL="0" marR="0" rtl="0" algn="l">
                        <a:spcBef>
                          <a:spcPts val="0"/>
                        </a:spcBef>
                        <a:spcAft>
                          <a:spcPts val="0"/>
                        </a:spcAft>
                        <a:buNone/>
                      </a:pPr>
                      <a:r>
                        <a:rPr b="1" lang="en-US" sz="1050" u="none" cap="none" strike="noStrike"/>
                        <a:t>End</a:t>
                      </a:r>
                      <a:endParaRPr b="1" i="0" sz="1050" u="none" cap="none" strike="noStrike">
                        <a:solidFill>
                          <a:srgbClr val="FFFFFF"/>
                        </a:solidFill>
                        <a:latin typeface="Arial"/>
                        <a:ea typeface="Arial"/>
                        <a:cs typeface="Arial"/>
                        <a:sym typeface="Arial"/>
                      </a:endParaRPr>
                    </a:p>
                  </a:txBody>
                  <a:tcPr marT="3325" marB="0" marR="3325" marL="59650" anchor="ctr"/>
                </a:tc>
                <a:tc>
                  <a:txBody>
                    <a:bodyPr/>
                    <a:lstStyle/>
                    <a:p>
                      <a:pPr indent="0" lvl="0" marL="0" marR="0" rtl="0" algn="ctr">
                        <a:spcBef>
                          <a:spcPts val="0"/>
                        </a:spcBef>
                        <a:spcAft>
                          <a:spcPts val="0"/>
                        </a:spcAft>
                        <a:buNone/>
                      </a:pPr>
                      <a:r>
                        <a:rPr b="1" lang="en-US" sz="1050" u="none" cap="none" strike="noStrike"/>
                        <a:t>20:00</a:t>
                      </a:r>
                      <a:endParaRPr b="1" i="0" sz="1050" u="none" cap="none" strike="noStrike">
                        <a:solidFill>
                          <a:srgbClr val="FFFFFF"/>
                        </a:solidFill>
                        <a:latin typeface="Arial"/>
                        <a:ea typeface="Arial"/>
                        <a:cs typeface="Arial"/>
                        <a:sym typeface="Arial"/>
                      </a:endParaRPr>
                    </a:p>
                  </a:txBody>
                  <a:tcPr marT="3325" marB="0" marR="3325" marL="3325" anchor="ctr"/>
                </a:tc>
                <a:tc>
                  <a:txBody>
                    <a:bodyPr/>
                    <a:lstStyle/>
                    <a:p>
                      <a:pPr indent="0" lvl="0" marL="0" marR="0" rtl="0" algn="ctr">
                        <a:spcBef>
                          <a:spcPts val="0"/>
                        </a:spcBef>
                        <a:spcAft>
                          <a:spcPts val="0"/>
                        </a:spcAft>
                        <a:buNone/>
                      </a:pPr>
                      <a:r>
                        <a:rPr b="1" lang="en-US" sz="1050" u="none" cap="none" strike="noStrike"/>
                        <a:t> </a:t>
                      </a:r>
                      <a:endParaRPr b="1" i="0" sz="1050" u="none" cap="none" strike="noStrike">
                        <a:solidFill>
                          <a:srgbClr val="FFFFFF"/>
                        </a:solidFill>
                        <a:latin typeface="Arial"/>
                        <a:ea typeface="Arial"/>
                        <a:cs typeface="Arial"/>
                        <a:sym typeface="Arial"/>
                      </a:endParaRPr>
                    </a:p>
                  </a:txBody>
                  <a:tcPr marT="3325" marB="0" marR="3325" marL="3325" anchor="ctr"/>
                </a:tc>
                <a:tc>
                  <a:txBody>
                    <a:bodyPr/>
                    <a:lstStyle/>
                    <a:p>
                      <a:pPr indent="0" lvl="0" marL="0" marR="0" rtl="0" algn="ctr">
                        <a:spcBef>
                          <a:spcPts val="0"/>
                        </a:spcBef>
                        <a:spcAft>
                          <a:spcPts val="0"/>
                        </a:spcAft>
                        <a:buNone/>
                      </a:pPr>
                      <a:r>
                        <a:rPr b="1" lang="en-US" sz="1050" u="none" cap="none" strike="noStrike"/>
                        <a:t> </a:t>
                      </a:r>
                      <a:endParaRPr b="1" i="0" sz="1050" u="none" cap="none" strike="noStrike">
                        <a:solidFill>
                          <a:srgbClr val="FFFFFF"/>
                        </a:solidFill>
                        <a:latin typeface="Arial"/>
                        <a:ea typeface="Arial"/>
                        <a:cs typeface="Arial"/>
                        <a:sym typeface="Arial"/>
                      </a:endParaRPr>
                    </a:p>
                  </a:txBody>
                  <a:tcPr marT="3325" marB="0" marR="3325" marL="3325" anchor="ctr"/>
                </a:tc>
                <a:tc>
                  <a:txBody>
                    <a:bodyPr/>
                    <a:lstStyle/>
                    <a:p>
                      <a:pPr indent="0" lvl="0" marL="0" marR="0" rtl="0" algn="l">
                        <a:spcBef>
                          <a:spcPts val="0"/>
                        </a:spcBef>
                        <a:spcAft>
                          <a:spcPts val="0"/>
                        </a:spcAft>
                        <a:buNone/>
                      </a:pPr>
                      <a:r>
                        <a:rPr b="1" lang="en-US" sz="900" u="none" cap="none" strike="noStrike"/>
                        <a:t>All done! </a:t>
                      </a:r>
                      <a:endParaRPr b="1" i="0" sz="900" u="none" cap="none" strike="noStrike">
                        <a:solidFill>
                          <a:srgbClr val="FFFFFF"/>
                        </a:solidFill>
                        <a:latin typeface="Arial"/>
                        <a:ea typeface="Arial"/>
                        <a:cs typeface="Arial"/>
                        <a:sym typeface="Arial"/>
                      </a:endParaRPr>
                    </a:p>
                  </a:txBody>
                  <a:tcPr marT="3325" marB="0" marR="3325" marL="59650" anchor="ct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39"/>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ENVISION THE EXPERIENCE</a:t>
            </a:r>
            <a:r>
              <a:rPr lang="en-US"/>
              <a:t>:</a:t>
            </a:r>
            <a:endParaRPr/>
          </a:p>
        </p:txBody>
      </p:sp>
      <p:sp>
        <p:nvSpPr>
          <p:cNvPr id="984" name="Google Shape;984;p39"/>
          <p:cNvSpPr txBox="1"/>
          <p:nvPr>
            <p:ph idx="1" type="body"/>
          </p:nvPr>
        </p:nvSpPr>
        <p:spPr>
          <a:xfrm>
            <a:off x="514351" y="1191127"/>
            <a:ext cx="8115300" cy="3441596"/>
          </a:xfrm>
          <a:prstGeom prst="rect">
            <a:avLst/>
          </a:prstGeom>
          <a:noFill/>
          <a:ln>
            <a:noFill/>
          </a:ln>
        </p:spPr>
        <p:txBody>
          <a:bodyPr anchorCtr="0" anchor="ctr" bIns="45700" lIns="91425" spcFirstLastPara="1" rIns="91425" wrap="square" tIns="45700">
            <a:normAutofit/>
          </a:bodyPr>
          <a:lstStyle/>
          <a:p>
            <a:pPr indent="0" lvl="1" marL="342900" rtl="0" algn="l">
              <a:spcBef>
                <a:spcPts val="0"/>
              </a:spcBef>
              <a:spcAft>
                <a:spcPts val="0"/>
              </a:spcAft>
              <a:buSzPts val="2700"/>
              <a:buNone/>
            </a:pPr>
            <a:r>
              <a:rPr lang="en-US" sz="2700"/>
              <a:t>Explore and select ideas for what the player will experience as gameplay.</a:t>
            </a:r>
            <a:endParaRPr/>
          </a:p>
          <a:p>
            <a:pPr indent="0" lvl="1" marL="342900" rtl="0" algn="l">
              <a:spcBef>
                <a:spcPts val="750"/>
              </a:spcBef>
              <a:spcAft>
                <a:spcPts val="0"/>
              </a:spcAft>
              <a:buSzPts val="2700"/>
              <a:buNone/>
            </a:pPr>
            <a:r>
              <a:t/>
            </a:r>
            <a:endParaRPr b="1" sz="2700">
              <a:solidFill>
                <a:srgbClr val="FF0000"/>
              </a:solidFill>
            </a:endParaRPr>
          </a:p>
          <a:p>
            <a:pPr indent="0" lvl="1" marL="342900" rtl="0" algn="l">
              <a:spcBef>
                <a:spcPts val="750"/>
              </a:spcBef>
              <a:spcAft>
                <a:spcPts val="0"/>
              </a:spcAft>
              <a:buSzPts val="2700"/>
              <a:buNone/>
            </a:pPr>
            <a:r>
              <a:rPr lang="en-US" sz="2700"/>
              <a:t>Short paragraphs describing examples of Challenges and progress through the Golden Path</a:t>
            </a:r>
            <a:endParaRPr sz="2700"/>
          </a:p>
          <a:p>
            <a:pPr indent="0" lvl="1" marL="342900" rtl="0" algn="l">
              <a:spcBef>
                <a:spcPts val="750"/>
              </a:spcBef>
              <a:spcAft>
                <a:spcPts val="0"/>
              </a:spcAft>
              <a:buSzPts val="2700"/>
              <a:buNone/>
            </a:pPr>
            <a:r>
              <a:rPr i="1" lang="en-US" sz="2700"/>
              <a:t>	“The Player faces a Challenge X. They know they can make Choices or do Actions A, B, or C.”</a:t>
            </a:r>
            <a:endParaRPr i="1" sz="2700"/>
          </a:p>
        </p:txBody>
      </p:sp>
      <p:sp>
        <p:nvSpPr>
          <p:cNvPr id="985" name="Google Shape;985;p3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9" name="Shape 989"/>
        <p:cNvGrpSpPr/>
        <p:nvPr/>
      </p:nvGrpSpPr>
      <p:grpSpPr>
        <a:xfrm>
          <a:off x="0" y="0"/>
          <a:ext cx="0" cy="0"/>
          <a:chOff x="0" y="0"/>
          <a:chExt cx="0" cy="0"/>
        </a:xfrm>
      </p:grpSpPr>
      <p:sp>
        <p:nvSpPr>
          <p:cNvPr id="990" name="Google Shape;990;p40"/>
          <p:cNvSpPr txBox="1"/>
          <p:nvPr>
            <p:ph type="title"/>
          </p:nvPr>
        </p:nvSpPr>
        <p:spPr>
          <a:xfrm>
            <a:off x="6150209" y="994410"/>
            <a:ext cx="2508015" cy="22998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2900"/>
              <a:buFont typeface="Calibri"/>
              <a:buNone/>
            </a:pPr>
            <a:r>
              <a:rPr b="0" i="0" lang="en-US" sz="2900">
                <a:solidFill>
                  <a:srgbClr val="EBEBEB"/>
                </a:solidFill>
                <a:latin typeface="Calibri"/>
                <a:ea typeface="Calibri"/>
                <a:cs typeface="Calibri"/>
                <a:sym typeface="Calibri"/>
              </a:rPr>
              <a:t>WORKSHOP SCHEDULE</a:t>
            </a:r>
            <a:br>
              <a:rPr b="0" i="0" lang="en-US" sz="2900">
                <a:solidFill>
                  <a:srgbClr val="EBEBEB"/>
                </a:solidFill>
                <a:latin typeface="Calibri"/>
                <a:ea typeface="Calibri"/>
                <a:cs typeface="Calibri"/>
                <a:sym typeface="Calibri"/>
              </a:rPr>
            </a:br>
            <a:br>
              <a:rPr b="0" i="0" lang="en-US" sz="2900">
                <a:solidFill>
                  <a:srgbClr val="EBEBEB"/>
                </a:solidFill>
                <a:latin typeface="Calibri"/>
                <a:ea typeface="Calibri"/>
                <a:cs typeface="Calibri"/>
                <a:sym typeface="Calibri"/>
              </a:rPr>
            </a:br>
            <a:r>
              <a:rPr b="0" i="0" lang="en-US" sz="2900">
                <a:solidFill>
                  <a:srgbClr val="EBEBEB"/>
                </a:solidFill>
                <a:latin typeface="Calibri"/>
                <a:ea typeface="Calibri"/>
                <a:cs typeface="Calibri"/>
                <a:sym typeface="Calibri"/>
              </a:rPr>
              <a:t>CREATE YOUR CONCEPT</a:t>
            </a:r>
            <a:endParaRPr/>
          </a:p>
        </p:txBody>
      </p:sp>
      <p:graphicFrame>
        <p:nvGraphicFramePr>
          <p:cNvPr id="991" name="Google Shape;991;p40"/>
          <p:cNvGraphicFramePr/>
          <p:nvPr/>
        </p:nvGraphicFramePr>
        <p:xfrm>
          <a:off x="716544" y="786578"/>
          <a:ext cx="3000000" cy="3000000"/>
        </p:xfrm>
        <a:graphic>
          <a:graphicData uri="http://schemas.openxmlformats.org/drawingml/2006/table">
            <a:tbl>
              <a:tblPr>
                <a:noFill/>
                <a:tableStyleId>{33DC5A6B-C46C-491D-B6ED-A98A9655801B}</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Choose Curriculum</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Form Teams</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Choose Slice</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Envision Gameplay</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Create Rules &amp; Pieces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Post Mortem</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Assessment: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Quick Share!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Goals met?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Other Resources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Contact Info</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992" name="Google Shape;992;p40"/>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41"/>
          <p:cNvSpPr txBox="1"/>
          <p:nvPr>
            <p:ph type="title"/>
          </p:nvPr>
        </p:nvSpPr>
        <p:spPr>
          <a:xfrm>
            <a:off x="1610916" y="3932731"/>
            <a:ext cx="5915025" cy="660449"/>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3000"/>
              <a:buFont typeface="Calibri"/>
              <a:buNone/>
            </a:pPr>
            <a:r>
              <a:rPr lang="en-US"/>
              <a:t>CONCEPT: CREATE</a:t>
            </a:r>
            <a:endParaRPr/>
          </a:p>
        </p:txBody>
      </p:sp>
      <p:pic>
        <p:nvPicPr>
          <p:cNvPr descr="Related image" id="998" name="Google Shape;998;p41"/>
          <p:cNvPicPr preferRelativeResize="0"/>
          <p:nvPr/>
        </p:nvPicPr>
        <p:blipFill rotWithShape="1">
          <a:blip r:embed="rId3">
            <a:alphaModFix/>
          </a:blip>
          <a:srcRect b="0" l="0" r="0" t="0"/>
          <a:stretch/>
        </p:blipFill>
        <p:spPr>
          <a:xfrm>
            <a:off x="3628014" y="577816"/>
            <a:ext cx="1638194" cy="1228646"/>
          </a:xfrm>
          <a:prstGeom prst="rect">
            <a:avLst/>
          </a:prstGeom>
          <a:noFill/>
          <a:ln>
            <a:noFill/>
          </a:ln>
        </p:spPr>
      </p:pic>
      <p:pic>
        <p:nvPicPr>
          <p:cNvPr descr="Image result for brainstorming" id="999" name="Google Shape;999;p41"/>
          <p:cNvPicPr preferRelativeResize="0"/>
          <p:nvPr/>
        </p:nvPicPr>
        <p:blipFill rotWithShape="1">
          <a:blip r:embed="rId4">
            <a:alphaModFix/>
          </a:blip>
          <a:srcRect b="0" l="0" r="0" t="0"/>
          <a:stretch/>
        </p:blipFill>
        <p:spPr>
          <a:xfrm>
            <a:off x="6020947" y="1122771"/>
            <a:ext cx="1462613" cy="1638638"/>
          </a:xfrm>
          <a:prstGeom prst="rect">
            <a:avLst/>
          </a:prstGeom>
          <a:noFill/>
          <a:ln>
            <a:noFill/>
          </a:ln>
        </p:spPr>
      </p:pic>
      <p:pic>
        <p:nvPicPr>
          <p:cNvPr descr="File:Brainstorming-GLAM-CIV-novembre (9).jpg" id="1000" name="Google Shape;1000;p41"/>
          <p:cNvPicPr preferRelativeResize="0"/>
          <p:nvPr/>
        </p:nvPicPr>
        <p:blipFill rotWithShape="1">
          <a:blip r:embed="rId5">
            <a:alphaModFix/>
          </a:blip>
          <a:srcRect b="0" l="0" r="0" t="0"/>
          <a:stretch/>
        </p:blipFill>
        <p:spPr>
          <a:xfrm>
            <a:off x="1610916" y="1636304"/>
            <a:ext cx="1596154" cy="1197116"/>
          </a:xfrm>
          <a:prstGeom prst="rect">
            <a:avLst/>
          </a:prstGeom>
          <a:noFill/>
          <a:ln>
            <a:noFill/>
          </a:ln>
        </p:spPr>
      </p:pic>
      <p:pic>
        <p:nvPicPr>
          <p:cNvPr descr="Image result for brainstorming" id="1001" name="Google Shape;1001;p41"/>
          <p:cNvPicPr preferRelativeResize="0"/>
          <p:nvPr/>
        </p:nvPicPr>
        <p:blipFill rotWithShape="1">
          <a:blip r:embed="rId6">
            <a:alphaModFix/>
          </a:blip>
          <a:srcRect b="0" l="0" r="0" t="0"/>
          <a:stretch/>
        </p:blipFill>
        <p:spPr>
          <a:xfrm>
            <a:off x="3766189" y="2395337"/>
            <a:ext cx="1649406" cy="1164893"/>
          </a:xfrm>
          <a:prstGeom prst="rect">
            <a:avLst/>
          </a:prstGeom>
          <a:noFill/>
          <a:ln>
            <a:noFill/>
          </a:ln>
        </p:spPr>
      </p:pic>
      <p:sp>
        <p:nvSpPr>
          <p:cNvPr id="1002" name="Google Shape;1002;p41"/>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42"/>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 DEV: </a:t>
            </a:r>
            <a:r>
              <a:rPr b="1" lang="en-US"/>
              <a:t>OVERVIEW </a:t>
            </a:r>
            <a:endParaRPr/>
          </a:p>
        </p:txBody>
      </p:sp>
      <p:sp>
        <p:nvSpPr>
          <p:cNvPr id="1008" name="Google Shape;1008;p42"/>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lnSpcReduction="10000"/>
          </a:bodyPr>
          <a:lstStyle/>
          <a:p>
            <a:pPr indent="-214313" lvl="0" marL="214313" rtl="0" algn="l">
              <a:spcBef>
                <a:spcPts val="0"/>
              </a:spcBef>
              <a:spcAft>
                <a:spcPts val="0"/>
              </a:spcAft>
              <a:buSzPts val="2100"/>
              <a:buChar char="•"/>
            </a:pPr>
            <a:r>
              <a:rPr b="1" lang="en-US" sz="2100"/>
              <a:t>Deliverable</a:t>
            </a:r>
            <a:r>
              <a:rPr lang="en-US" sz="2100"/>
              <a:t>: </a:t>
            </a:r>
            <a:r>
              <a:rPr lang="en-US"/>
              <a:t>A game concept with clear Goals and some game ideas that will achieve them</a:t>
            </a:r>
            <a:r>
              <a:rPr lang="en-US" sz="2100"/>
              <a:t>.</a:t>
            </a:r>
            <a:endParaRPr sz="2100"/>
          </a:p>
          <a:p>
            <a:pPr indent="-214313" lvl="0" marL="214313" rtl="0" algn="l">
              <a:spcBef>
                <a:spcPts val="750"/>
              </a:spcBef>
              <a:spcAft>
                <a:spcPts val="0"/>
              </a:spcAft>
              <a:buSzPts val="2100"/>
              <a:buChar char="•"/>
            </a:pPr>
            <a:r>
              <a:rPr b="1" lang="en-US" sz="2100"/>
              <a:t>Process:</a:t>
            </a:r>
            <a:endParaRPr/>
          </a:p>
          <a:p>
            <a:pPr indent="-342900" lvl="1" marL="685800" rtl="0" algn="l">
              <a:spcBef>
                <a:spcPts val="750"/>
              </a:spcBef>
              <a:spcAft>
                <a:spcPts val="0"/>
              </a:spcAft>
              <a:buSzPts val="1875"/>
              <a:buFont typeface="Calibri"/>
              <a:buAutoNum type="arabicPeriod"/>
            </a:pPr>
            <a:r>
              <a:rPr b="1" lang="en-US" sz="1875"/>
              <a:t>Brainstorm fields of interest, form teams</a:t>
            </a:r>
            <a:endParaRPr/>
          </a:p>
          <a:p>
            <a:pPr indent="-342900" lvl="1" marL="685800" rtl="0" algn="l">
              <a:spcBef>
                <a:spcPts val="750"/>
              </a:spcBef>
              <a:spcAft>
                <a:spcPts val="0"/>
              </a:spcAft>
              <a:buSzPts val="1875"/>
              <a:buFont typeface="Calibri"/>
              <a:buAutoNum type="arabicPeriod"/>
            </a:pPr>
            <a:r>
              <a:rPr b="1" lang="en-US" sz="1875"/>
              <a:t>ID Goals and Constraints</a:t>
            </a:r>
            <a:endParaRPr/>
          </a:p>
          <a:p>
            <a:pPr indent="-342900" lvl="1" marL="685800" rtl="0" algn="l">
              <a:spcBef>
                <a:spcPts val="750"/>
              </a:spcBef>
              <a:spcAft>
                <a:spcPts val="0"/>
              </a:spcAft>
              <a:buSzPts val="1875"/>
              <a:buFont typeface="Calibri"/>
              <a:buAutoNum type="arabicPeriod"/>
            </a:pPr>
            <a:r>
              <a:rPr b="1" lang="en-US" sz="1875"/>
              <a:t>Focus on slice of Curriculum</a:t>
            </a:r>
            <a:endParaRPr/>
          </a:p>
          <a:p>
            <a:pPr indent="-342900" lvl="1" marL="685800" rtl="0" algn="l">
              <a:spcBef>
                <a:spcPts val="750"/>
              </a:spcBef>
              <a:spcAft>
                <a:spcPts val="0"/>
              </a:spcAft>
              <a:buSzPts val="1875"/>
              <a:buFont typeface="Calibri"/>
              <a:buAutoNum type="arabicPeriod"/>
            </a:pPr>
            <a:r>
              <a:rPr b="1" lang="en-US" sz="1875"/>
              <a:t>Envision Gameplay</a:t>
            </a:r>
            <a:endParaRPr/>
          </a:p>
          <a:p>
            <a:pPr indent="-342900" lvl="1" marL="685800" rtl="0" algn="l">
              <a:spcBef>
                <a:spcPts val="750"/>
              </a:spcBef>
              <a:spcAft>
                <a:spcPts val="0"/>
              </a:spcAft>
              <a:buSzPts val="1875"/>
              <a:buFont typeface="Calibri"/>
              <a:buAutoNum type="arabicPeriod"/>
            </a:pPr>
            <a:r>
              <a:rPr b="1" lang="en-US" sz="1875"/>
              <a:t>Document the Concept</a:t>
            </a:r>
            <a:endParaRPr/>
          </a:p>
          <a:p>
            <a:pPr indent="-223837" lvl="1" marL="685800" rtl="0" algn="l">
              <a:spcBef>
                <a:spcPts val="750"/>
              </a:spcBef>
              <a:spcAft>
                <a:spcPts val="0"/>
              </a:spcAft>
              <a:buSzPts val="1875"/>
              <a:buFont typeface="Calibri"/>
              <a:buNone/>
            </a:pPr>
            <a:r>
              <a:t/>
            </a:r>
            <a:endParaRPr b="1" sz="1875"/>
          </a:p>
          <a:p>
            <a:pPr indent="-223837" lvl="1" marL="685800" rtl="0" algn="l">
              <a:spcBef>
                <a:spcPts val="750"/>
              </a:spcBef>
              <a:spcAft>
                <a:spcPts val="0"/>
              </a:spcAft>
              <a:buSzPts val="1875"/>
              <a:buFont typeface="Calibri"/>
              <a:buNone/>
            </a:pPr>
            <a:r>
              <a:t/>
            </a:r>
            <a:endParaRPr sz="1875"/>
          </a:p>
        </p:txBody>
      </p:sp>
      <p:sp>
        <p:nvSpPr>
          <p:cNvPr id="1009" name="Google Shape;1009;p42"/>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43"/>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 DEV: </a:t>
            </a:r>
            <a:r>
              <a:rPr b="1" lang="en-US"/>
              <a:t>CHOOSE CURRICULUM &amp; FORM TEAMS</a:t>
            </a:r>
            <a:r>
              <a:rPr lang="en-US"/>
              <a:t>:</a:t>
            </a:r>
            <a:endParaRPr/>
          </a:p>
        </p:txBody>
      </p:sp>
      <p:sp>
        <p:nvSpPr>
          <p:cNvPr id="1015" name="Google Shape;1015;p43"/>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fontScale="92500" lnSpcReduction="10000"/>
          </a:bodyPr>
          <a:lstStyle/>
          <a:p>
            <a:pPr indent="-214344" lvl="0" marL="214313" rtl="0" algn="l">
              <a:spcBef>
                <a:spcPts val="0"/>
              </a:spcBef>
              <a:spcAft>
                <a:spcPts val="0"/>
              </a:spcAft>
              <a:buSzPct val="100000"/>
              <a:buChar char="•"/>
            </a:pPr>
            <a:r>
              <a:rPr b="1" lang="en-US" sz="2100"/>
              <a:t>Deliverable</a:t>
            </a:r>
            <a:r>
              <a:rPr lang="en-US" sz="2100"/>
              <a:t>: </a:t>
            </a:r>
            <a:r>
              <a:rPr lang="en-US" sz="2100" u="sng"/>
              <a:t>Everyone on a team </a:t>
            </a:r>
            <a:r>
              <a:rPr lang="en-US" sz="2100"/>
              <a:t>that is focused on a curriculum of their choice.</a:t>
            </a:r>
            <a:endParaRPr sz="2100"/>
          </a:p>
          <a:p>
            <a:pPr indent="-214344" lvl="0" marL="214313" rtl="0" algn="l">
              <a:spcBef>
                <a:spcPts val="750"/>
              </a:spcBef>
              <a:spcAft>
                <a:spcPts val="0"/>
              </a:spcAft>
              <a:buSzPct val="100000"/>
              <a:buChar char="•"/>
            </a:pPr>
            <a:r>
              <a:rPr b="1" lang="en-US" sz="2100"/>
              <a:t>Process</a:t>
            </a:r>
            <a:r>
              <a:rPr lang="en-US" sz="2100"/>
              <a:t>: </a:t>
            </a:r>
            <a:endParaRPr/>
          </a:p>
          <a:p>
            <a:pPr indent="-342923" lvl="1" marL="685800" rtl="0" algn="l">
              <a:spcBef>
                <a:spcPts val="750"/>
              </a:spcBef>
              <a:spcAft>
                <a:spcPts val="0"/>
              </a:spcAft>
              <a:buSzPct val="100000"/>
              <a:buFont typeface="Calibri"/>
              <a:buAutoNum type="arabicPeriod"/>
            </a:pPr>
            <a:r>
              <a:rPr b="1" lang="en-US" sz="1875">
                <a:solidFill>
                  <a:srgbClr val="FFFF00"/>
                </a:solidFill>
              </a:rPr>
              <a:t>All</a:t>
            </a:r>
            <a:r>
              <a:rPr lang="en-US" sz="1875"/>
              <a:t>: Brainstorm fields/curriculums of interest</a:t>
            </a:r>
            <a:endParaRPr/>
          </a:p>
          <a:p>
            <a:pPr indent="-342923" lvl="1" marL="685800" rtl="0" algn="l">
              <a:spcBef>
                <a:spcPts val="750"/>
              </a:spcBef>
              <a:spcAft>
                <a:spcPts val="0"/>
              </a:spcAft>
              <a:buSzPct val="100000"/>
              <a:buFont typeface="Calibri"/>
              <a:buAutoNum type="arabicPeriod"/>
            </a:pPr>
            <a:r>
              <a:rPr b="1" lang="en-US" sz="1875">
                <a:solidFill>
                  <a:srgbClr val="FFFF00"/>
                </a:solidFill>
              </a:rPr>
              <a:t>You</a:t>
            </a:r>
            <a:r>
              <a:rPr lang="en-US" sz="1875"/>
              <a:t>: Choose which field you want to work on</a:t>
            </a:r>
            <a:endParaRPr/>
          </a:p>
          <a:p>
            <a:pPr indent="-342923" lvl="1" marL="685800" rtl="0" algn="l">
              <a:spcBef>
                <a:spcPts val="750"/>
              </a:spcBef>
              <a:spcAft>
                <a:spcPts val="0"/>
              </a:spcAft>
              <a:buSzPct val="100000"/>
              <a:buFont typeface="Calibri"/>
              <a:buAutoNum type="arabicPeriod"/>
            </a:pPr>
            <a:r>
              <a:rPr b="1" lang="en-US" sz="1875">
                <a:solidFill>
                  <a:srgbClr val="FFFF00"/>
                </a:solidFill>
              </a:rPr>
              <a:t>You</a:t>
            </a:r>
            <a:r>
              <a:rPr lang="en-US" sz="1875"/>
              <a:t>: Sign up for the team who is working on that</a:t>
            </a:r>
            <a:endParaRPr/>
          </a:p>
          <a:p>
            <a:pPr indent="-342923" lvl="1" marL="685800" rtl="0" algn="l">
              <a:spcBef>
                <a:spcPts val="750"/>
              </a:spcBef>
              <a:spcAft>
                <a:spcPts val="0"/>
              </a:spcAft>
              <a:buSzPct val="100000"/>
              <a:buFont typeface="Calibri"/>
              <a:buAutoNum type="arabicPeriod"/>
            </a:pPr>
            <a:r>
              <a:rPr b="1" lang="en-US" sz="1875">
                <a:solidFill>
                  <a:srgbClr val="FFFF00"/>
                </a:solidFill>
              </a:rPr>
              <a:t>You</a:t>
            </a:r>
            <a:r>
              <a:rPr lang="en-US" sz="1875"/>
              <a:t>: Go to your Team sub-room in Zoom, start collaborating on your Team workspace.</a:t>
            </a:r>
            <a:endParaRPr/>
          </a:p>
        </p:txBody>
      </p:sp>
      <p:sp>
        <p:nvSpPr>
          <p:cNvPr id="1016" name="Google Shape;1016;p43"/>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44"/>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a:t>
            </a:r>
            <a:r>
              <a:rPr b="1" lang="en-US"/>
              <a:t> </a:t>
            </a:r>
            <a:r>
              <a:rPr lang="en-US"/>
              <a:t>DEV: </a:t>
            </a:r>
            <a:r>
              <a:rPr b="1" lang="en-US"/>
              <a:t>GOALS AND CONSTRAINTS</a:t>
            </a:r>
            <a:endParaRPr b="1"/>
          </a:p>
        </p:txBody>
      </p:sp>
      <p:sp>
        <p:nvSpPr>
          <p:cNvPr id="1022" name="Google Shape;1022;p44"/>
          <p:cNvSpPr txBox="1"/>
          <p:nvPr>
            <p:ph idx="1" type="body"/>
          </p:nvPr>
        </p:nvSpPr>
        <p:spPr>
          <a:xfrm>
            <a:off x="612000" y="1064796"/>
            <a:ext cx="6917513" cy="3567927"/>
          </a:xfrm>
          <a:prstGeom prst="rect">
            <a:avLst/>
          </a:prstGeom>
          <a:noFill/>
          <a:ln>
            <a:noFill/>
          </a:ln>
        </p:spPr>
        <p:txBody>
          <a:bodyPr anchorCtr="0" anchor="ctr" bIns="45700" lIns="91425" spcFirstLastPara="1" rIns="91425" wrap="square" tIns="45700">
            <a:normAutofit/>
          </a:bodyPr>
          <a:lstStyle/>
          <a:p>
            <a:pPr indent="-214313" lvl="0" marL="214313" rtl="0" algn="l">
              <a:spcBef>
                <a:spcPts val="0"/>
              </a:spcBef>
              <a:spcAft>
                <a:spcPts val="0"/>
              </a:spcAft>
              <a:buSzPts val="2400"/>
              <a:buChar char="•"/>
            </a:pPr>
            <a:r>
              <a:rPr b="1" lang="en-US" sz="2400"/>
              <a:t>Deliverable</a:t>
            </a:r>
            <a:r>
              <a:rPr lang="en-US" sz="2400"/>
              <a:t>: </a:t>
            </a:r>
            <a:endParaRPr/>
          </a:p>
          <a:p>
            <a:pPr indent="-214312" lvl="1" marL="557213" rtl="0" algn="l">
              <a:spcBef>
                <a:spcPts val="750"/>
              </a:spcBef>
              <a:spcAft>
                <a:spcPts val="0"/>
              </a:spcAft>
              <a:buSzPts val="1200"/>
              <a:buChar char="•"/>
            </a:pPr>
            <a:r>
              <a:rPr lang="en-US"/>
              <a:t>A statement of Goals and Constraints</a:t>
            </a:r>
            <a:endParaRPr/>
          </a:p>
          <a:p>
            <a:pPr indent="-214313" lvl="0" marL="214313" rtl="0" algn="l">
              <a:spcBef>
                <a:spcPts val="750"/>
              </a:spcBef>
              <a:spcAft>
                <a:spcPts val="0"/>
              </a:spcAft>
              <a:buSzPts val="2400"/>
              <a:buChar char="•"/>
            </a:pPr>
            <a:r>
              <a:rPr b="1" lang="en-US" sz="2400"/>
              <a:t>Process</a:t>
            </a:r>
            <a:endParaRPr/>
          </a:p>
          <a:p>
            <a:pPr indent="-214312" lvl="1" marL="557213" rtl="0" algn="l">
              <a:spcBef>
                <a:spcPts val="750"/>
              </a:spcBef>
              <a:spcAft>
                <a:spcPts val="0"/>
              </a:spcAft>
              <a:buSzPts val="1200"/>
              <a:buChar char="•"/>
            </a:pPr>
            <a:r>
              <a:rPr lang="en-US"/>
              <a:t>Discuss and fill in the Goals and Constraints sections of the Game Concept document</a:t>
            </a:r>
            <a:endParaRPr/>
          </a:p>
        </p:txBody>
      </p:sp>
      <p:sp>
        <p:nvSpPr>
          <p:cNvPr id="1023" name="Google Shape;1023;p44"/>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45"/>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 DEV: </a:t>
            </a:r>
            <a:r>
              <a:rPr b="1" lang="en-US"/>
              <a:t>CHOOSE SLICE OF CURRICULUM</a:t>
            </a:r>
            <a:endParaRPr b="1"/>
          </a:p>
        </p:txBody>
      </p:sp>
      <p:sp>
        <p:nvSpPr>
          <p:cNvPr id="1029" name="Google Shape;1029;p45"/>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fontScale="92500"/>
          </a:bodyPr>
          <a:lstStyle/>
          <a:p>
            <a:pPr indent="-214313" lvl="0" marL="214313" rtl="0" algn="l">
              <a:spcBef>
                <a:spcPts val="0"/>
              </a:spcBef>
              <a:spcAft>
                <a:spcPts val="0"/>
              </a:spcAft>
              <a:buSzPct val="100000"/>
              <a:buChar char="•"/>
            </a:pPr>
            <a:r>
              <a:rPr b="1" lang="en-US" sz="2400"/>
              <a:t>Deliverable</a:t>
            </a:r>
            <a:r>
              <a:rPr lang="en-US" sz="2400"/>
              <a:t>: </a:t>
            </a:r>
            <a:endParaRPr/>
          </a:p>
          <a:p>
            <a:pPr indent="-214312" lvl="1" marL="557213" rtl="0" algn="l">
              <a:spcBef>
                <a:spcPts val="750"/>
              </a:spcBef>
              <a:spcAft>
                <a:spcPts val="0"/>
              </a:spcAft>
              <a:buSzPct val="100000"/>
              <a:buChar char="•"/>
            </a:pPr>
            <a:r>
              <a:rPr lang="en-US"/>
              <a:t>1 Section that the game will focus on </a:t>
            </a:r>
            <a:endParaRPr/>
          </a:p>
          <a:p>
            <a:pPr indent="-214312" lvl="1" marL="557213" rtl="0" algn="l">
              <a:spcBef>
                <a:spcPts val="750"/>
              </a:spcBef>
              <a:spcAft>
                <a:spcPts val="0"/>
              </a:spcAft>
              <a:buSzPct val="100000"/>
              <a:buChar char="•"/>
            </a:pPr>
            <a:r>
              <a:rPr lang="en-US"/>
              <a:t>The expected Learning Outcomes </a:t>
            </a:r>
            <a:endParaRPr/>
          </a:p>
          <a:p>
            <a:pPr indent="-214313" lvl="0" marL="214313" rtl="0" algn="l">
              <a:spcBef>
                <a:spcPts val="750"/>
              </a:spcBef>
              <a:spcAft>
                <a:spcPts val="0"/>
              </a:spcAft>
              <a:buSzPct val="100000"/>
              <a:buChar char="•"/>
            </a:pPr>
            <a:r>
              <a:rPr b="1" lang="en-US" sz="2400"/>
              <a:t>Process</a:t>
            </a:r>
            <a:r>
              <a:rPr lang="en-US" sz="2400"/>
              <a:t>: Identify a few different concepts and evaluate them</a:t>
            </a:r>
            <a:endParaRPr/>
          </a:p>
          <a:p>
            <a:pPr indent="-214312" lvl="1" marL="557213" rtl="0" algn="l">
              <a:spcBef>
                <a:spcPts val="750"/>
              </a:spcBef>
              <a:spcAft>
                <a:spcPts val="0"/>
              </a:spcAft>
              <a:buSzPct val="100000"/>
              <a:buChar char="•"/>
            </a:pPr>
            <a:r>
              <a:rPr b="1" lang="en-US"/>
              <a:t>Ripe for game based approach</a:t>
            </a:r>
            <a:r>
              <a:rPr lang="en-US"/>
              <a:t>: “</a:t>
            </a:r>
            <a:r>
              <a:rPr i="1" lang="en-US"/>
              <a:t>It would be more interesting to DO than just read about it</a:t>
            </a:r>
            <a:r>
              <a:rPr lang="en-US"/>
              <a:t>”</a:t>
            </a:r>
            <a:endParaRPr/>
          </a:p>
          <a:p>
            <a:pPr indent="-214312" lvl="1" marL="557213" rtl="0" algn="l">
              <a:spcBef>
                <a:spcPts val="750"/>
              </a:spcBef>
              <a:spcAft>
                <a:spcPts val="0"/>
              </a:spcAft>
              <a:buSzPct val="100000"/>
              <a:buChar char="•"/>
            </a:pPr>
            <a:r>
              <a:rPr b="1" lang="en-US"/>
              <a:t>Relevance</a:t>
            </a:r>
            <a:r>
              <a:rPr lang="en-US"/>
              <a:t>: How is it important to real life?</a:t>
            </a:r>
            <a:endParaRPr/>
          </a:p>
          <a:p>
            <a:pPr indent="-214312" lvl="2" marL="900113" rtl="0" algn="l">
              <a:spcBef>
                <a:spcPts val="750"/>
              </a:spcBef>
              <a:spcAft>
                <a:spcPts val="0"/>
              </a:spcAft>
              <a:buSzPct val="95238"/>
              <a:buChar char="•"/>
            </a:pPr>
            <a:r>
              <a:rPr lang="en-US"/>
              <a:t>Are there usable systems associated with the concept?</a:t>
            </a:r>
            <a:endParaRPr/>
          </a:p>
          <a:p>
            <a:pPr indent="-214312" lvl="2" marL="900113" rtl="0" algn="l">
              <a:spcBef>
                <a:spcPts val="750"/>
              </a:spcBef>
              <a:spcAft>
                <a:spcPts val="0"/>
              </a:spcAft>
              <a:buSzPct val="95238"/>
              <a:buChar char="•"/>
            </a:pPr>
            <a:r>
              <a:rPr lang="en-US"/>
              <a:t>Discuss real world actions that use them</a:t>
            </a:r>
            <a:endParaRPr/>
          </a:p>
          <a:p>
            <a:pPr indent="-214312" lvl="1" marL="557213" rtl="0" algn="l">
              <a:spcBef>
                <a:spcPts val="750"/>
              </a:spcBef>
              <a:spcAft>
                <a:spcPts val="0"/>
              </a:spcAft>
              <a:buSzPct val="100000"/>
              <a:buChar char="•"/>
            </a:pPr>
            <a:r>
              <a:rPr b="1" lang="en-US"/>
              <a:t>Choose</a:t>
            </a:r>
            <a:r>
              <a:rPr lang="en-US"/>
              <a:t>: the one that teaches best + sounds fun to play</a:t>
            </a:r>
            <a:endParaRPr/>
          </a:p>
        </p:txBody>
      </p:sp>
      <p:sp>
        <p:nvSpPr>
          <p:cNvPr id="1030" name="Google Shape;1030;p45"/>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46"/>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 DEV: </a:t>
            </a:r>
            <a:r>
              <a:rPr b="1" lang="en-US"/>
              <a:t>ENVISION GAMEPLAY</a:t>
            </a:r>
            <a:endParaRPr b="1"/>
          </a:p>
        </p:txBody>
      </p:sp>
      <p:sp>
        <p:nvSpPr>
          <p:cNvPr id="1036" name="Google Shape;1036;p46"/>
          <p:cNvSpPr txBox="1"/>
          <p:nvPr>
            <p:ph idx="1" type="body"/>
          </p:nvPr>
        </p:nvSpPr>
        <p:spPr>
          <a:xfrm>
            <a:off x="514351" y="1092200"/>
            <a:ext cx="7598569" cy="3251201"/>
          </a:xfrm>
          <a:prstGeom prst="rect">
            <a:avLst/>
          </a:prstGeom>
          <a:noFill/>
          <a:ln>
            <a:noFill/>
          </a:ln>
        </p:spPr>
        <p:txBody>
          <a:bodyPr anchorCtr="0" anchor="ctr" bIns="45700" lIns="91425" spcFirstLastPara="1" rIns="91425" wrap="square" tIns="45700">
            <a:normAutofit fontScale="92500"/>
          </a:bodyPr>
          <a:lstStyle/>
          <a:p>
            <a:pPr indent="-214313" lvl="0" marL="214313" rtl="0" algn="l">
              <a:spcBef>
                <a:spcPts val="0"/>
              </a:spcBef>
              <a:spcAft>
                <a:spcPts val="0"/>
              </a:spcAft>
              <a:buSzPct val="100000"/>
              <a:buChar char="•"/>
            </a:pPr>
            <a:r>
              <a:rPr b="1" lang="en-US" sz="1600"/>
              <a:t>Deliverable</a:t>
            </a:r>
            <a:r>
              <a:rPr lang="en-US" sz="1600"/>
              <a:t>: </a:t>
            </a:r>
            <a:endParaRPr/>
          </a:p>
          <a:p>
            <a:pPr indent="-214313" lvl="1" marL="557213" rtl="0" algn="l">
              <a:spcBef>
                <a:spcPts val="750"/>
              </a:spcBef>
              <a:spcAft>
                <a:spcPts val="0"/>
              </a:spcAft>
              <a:buSzPct val="100000"/>
              <a:buChar char="•"/>
            </a:pPr>
            <a:r>
              <a:rPr b="1" lang="en-US" sz="1400"/>
              <a:t>1 – 2</a:t>
            </a:r>
            <a:r>
              <a:rPr lang="en-US" sz="1400"/>
              <a:t> Actions that players will perform as the key gameplay</a:t>
            </a:r>
            <a:endParaRPr/>
          </a:p>
          <a:p>
            <a:pPr indent="-214313" lvl="1" marL="557213" rtl="0" algn="l">
              <a:spcBef>
                <a:spcPts val="750"/>
              </a:spcBef>
              <a:spcAft>
                <a:spcPts val="0"/>
              </a:spcAft>
              <a:buSzPct val="100000"/>
              <a:buChar char="•"/>
            </a:pPr>
            <a:r>
              <a:rPr lang="en-US" sz="1400"/>
              <a:t>The Gameplay Flow (</a:t>
            </a:r>
            <a:r>
              <a:rPr i="1" lang="en-US" sz="1400"/>
              <a:t>do this first, then this, then this</a:t>
            </a:r>
            <a:r>
              <a:rPr lang="en-US" sz="1400"/>
              <a:t>)</a:t>
            </a:r>
            <a:endParaRPr/>
          </a:p>
          <a:p>
            <a:pPr indent="-214313" lvl="1" marL="557213" rtl="0" algn="l">
              <a:spcBef>
                <a:spcPts val="750"/>
              </a:spcBef>
              <a:spcAft>
                <a:spcPts val="0"/>
              </a:spcAft>
              <a:buSzPct val="100000"/>
              <a:buChar char="•"/>
            </a:pPr>
            <a:r>
              <a:rPr lang="en-US" sz="1400"/>
              <a:t>Success and Fail conditions (1</a:t>
            </a:r>
            <a:r>
              <a:rPr baseline="30000" lang="en-US" sz="1400"/>
              <a:t>st</a:t>
            </a:r>
            <a:r>
              <a:rPr lang="en-US" sz="1400"/>
              <a:t> Pass)</a:t>
            </a:r>
            <a:endParaRPr/>
          </a:p>
          <a:p>
            <a:pPr indent="-214313" lvl="0" marL="214313" rtl="0" algn="l">
              <a:spcBef>
                <a:spcPts val="750"/>
              </a:spcBef>
              <a:spcAft>
                <a:spcPts val="0"/>
              </a:spcAft>
              <a:buSzPct val="100000"/>
              <a:buChar char="•"/>
            </a:pPr>
            <a:r>
              <a:rPr b="1" lang="en-US" sz="1600"/>
              <a:t>Process</a:t>
            </a:r>
            <a:r>
              <a:rPr lang="en-US" sz="1600"/>
              <a:t>:</a:t>
            </a:r>
            <a:endParaRPr/>
          </a:p>
          <a:p>
            <a:pPr indent="0" lvl="1" marL="257175" rtl="0" algn="l">
              <a:spcBef>
                <a:spcPts val="750"/>
              </a:spcBef>
              <a:spcAft>
                <a:spcPts val="0"/>
              </a:spcAft>
              <a:buSzPct val="100000"/>
              <a:buNone/>
            </a:pPr>
            <a:r>
              <a:rPr i="1" lang="en-US" sz="1400"/>
              <a:t>Complete the Core Game Design and Envision the Experience section of the  Game Concept Document</a:t>
            </a:r>
            <a:endParaRPr/>
          </a:p>
          <a:p>
            <a:pPr indent="-257175" lvl="1" marL="514350" rtl="0" algn="l">
              <a:spcBef>
                <a:spcPts val="750"/>
              </a:spcBef>
              <a:spcAft>
                <a:spcPts val="0"/>
              </a:spcAft>
              <a:buSzPct val="100000"/>
              <a:buFont typeface="Calibri"/>
              <a:buAutoNum type="arabicPeriod"/>
            </a:pPr>
            <a:r>
              <a:rPr lang="en-US" sz="1400"/>
              <a:t>Discuss Challenges that require the player to make choices based on their understanding the concepts.</a:t>
            </a:r>
            <a:endParaRPr/>
          </a:p>
          <a:p>
            <a:pPr indent="-257175" lvl="1" marL="514350" rtl="0" algn="l">
              <a:spcBef>
                <a:spcPts val="750"/>
              </a:spcBef>
              <a:spcAft>
                <a:spcPts val="0"/>
              </a:spcAft>
              <a:buSzPct val="100000"/>
              <a:buFont typeface="Calibri"/>
              <a:buAutoNum type="arabicPeriod"/>
            </a:pPr>
            <a:r>
              <a:rPr lang="en-US" sz="1400"/>
              <a:t>Define the actions the player would do that use the concepts.</a:t>
            </a:r>
            <a:endParaRPr/>
          </a:p>
          <a:p>
            <a:pPr indent="-257175" lvl="1" marL="514350" rtl="0" algn="l">
              <a:spcBef>
                <a:spcPts val="750"/>
              </a:spcBef>
              <a:spcAft>
                <a:spcPts val="0"/>
              </a:spcAft>
              <a:buSzPct val="100000"/>
              <a:buFont typeface="Calibri"/>
              <a:buAutoNum type="arabicPeriod"/>
            </a:pPr>
            <a:r>
              <a:rPr lang="en-US" sz="1400"/>
              <a:t>Show how player choices and actions can lead to winning or losing </a:t>
            </a:r>
            <a:endParaRPr/>
          </a:p>
          <a:p>
            <a:pPr indent="-257175" lvl="1" marL="514350" rtl="0" algn="l">
              <a:spcBef>
                <a:spcPts val="750"/>
              </a:spcBef>
              <a:spcAft>
                <a:spcPts val="0"/>
              </a:spcAft>
              <a:buSzPct val="100000"/>
              <a:buFont typeface="Calibri"/>
              <a:buAutoNum type="arabicPeriod"/>
            </a:pPr>
            <a:r>
              <a:rPr lang="en-US" sz="1400"/>
              <a:t>Write the rules for performing, succeeding, and failing the actions.</a:t>
            </a:r>
            <a:endParaRPr/>
          </a:p>
        </p:txBody>
      </p:sp>
      <p:sp>
        <p:nvSpPr>
          <p:cNvPr id="1037" name="Google Shape;1037;p46"/>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47"/>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 DEV: </a:t>
            </a:r>
            <a:r>
              <a:rPr b="1" lang="en-US"/>
              <a:t>FINAL CONCEPT</a:t>
            </a:r>
            <a:endParaRPr b="1"/>
          </a:p>
        </p:txBody>
      </p:sp>
      <p:sp>
        <p:nvSpPr>
          <p:cNvPr id="1043" name="Google Shape;1043;p47"/>
          <p:cNvSpPr txBox="1"/>
          <p:nvPr>
            <p:ph idx="1" type="body"/>
          </p:nvPr>
        </p:nvSpPr>
        <p:spPr>
          <a:xfrm>
            <a:off x="514352" y="1086356"/>
            <a:ext cx="7015162" cy="3750658"/>
          </a:xfrm>
          <a:prstGeom prst="rect">
            <a:avLst/>
          </a:prstGeom>
          <a:noFill/>
          <a:ln>
            <a:noFill/>
          </a:ln>
        </p:spPr>
        <p:txBody>
          <a:bodyPr anchorCtr="0" anchor="ctr" bIns="45700" lIns="91425" spcFirstLastPara="1" rIns="91425" wrap="square" tIns="45700">
            <a:normAutofit/>
          </a:bodyPr>
          <a:lstStyle/>
          <a:p>
            <a:pPr indent="0" lvl="1" marL="342900" rtl="0" algn="l">
              <a:spcBef>
                <a:spcPts val="0"/>
              </a:spcBef>
              <a:spcAft>
                <a:spcPts val="0"/>
              </a:spcAft>
              <a:buSzPts val="1500"/>
              <a:buNone/>
            </a:pPr>
            <a:r>
              <a:rPr i="1" lang="en-US" sz="1500"/>
              <a:t>NOTE – creating and playtesting the prototype will almost certainly evolve the game. But it is essential to have a concept that COULD work as a starting point.</a:t>
            </a:r>
            <a:endParaRPr/>
          </a:p>
          <a:p>
            <a:pPr indent="-214313" lvl="0" marL="214313" rtl="0" algn="l">
              <a:spcBef>
                <a:spcPts val="750"/>
              </a:spcBef>
              <a:spcAft>
                <a:spcPts val="0"/>
              </a:spcAft>
              <a:buSzPts val="2400"/>
              <a:buChar char="•"/>
            </a:pPr>
            <a:r>
              <a:rPr b="1" lang="en-US" sz="2400"/>
              <a:t>Deliverable</a:t>
            </a:r>
            <a:r>
              <a:rPr lang="en-US" sz="2400"/>
              <a:t>: </a:t>
            </a:r>
            <a:endParaRPr/>
          </a:p>
          <a:p>
            <a:pPr indent="-214312" lvl="1" marL="557213" rtl="0" algn="l">
              <a:spcBef>
                <a:spcPts val="750"/>
              </a:spcBef>
              <a:spcAft>
                <a:spcPts val="0"/>
              </a:spcAft>
              <a:buSzPts val="2400"/>
              <a:buChar char="•"/>
            </a:pPr>
            <a:r>
              <a:rPr lang="en-US" sz="2400"/>
              <a:t>Completed Concept</a:t>
            </a:r>
            <a:endParaRPr/>
          </a:p>
          <a:p>
            <a:pPr indent="-214313" lvl="0" marL="214313" rtl="0" algn="l">
              <a:spcBef>
                <a:spcPts val="750"/>
              </a:spcBef>
              <a:spcAft>
                <a:spcPts val="0"/>
              </a:spcAft>
              <a:buSzPts val="2400"/>
              <a:buChar char="•"/>
            </a:pPr>
            <a:r>
              <a:rPr b="1" lang="en-US" sz="2400"/>
              <a:t>Process</a:t>
            </a:r>
            <a:r>
              <a:rPr lang="en-US" sz="2400"/>
              <a:t>: </a:t>
            </a:r>
            <a:endParaRPr/>
          </a:p>
          <a:p>
            <a:pPr indent="-214312" lvl="1" marL="557213" rtl="0" algn="l">
              <a:spcBef>
                <a:spcPts val="750"/>
              </a:spcBef>
              <a:spcAft>
                <a:spcPts val="0"/>
              </a:spcAft>
              <a:buSzPts val="2100"/>
              <a:buChar char="•"/>
            </a:pPr>
            <a:r>
              <a:rPr lang="en-US" sz="2100"/>
              <a:t>Clarify and write up the final Concept </a:t>
            </a:r>
            <a:endParaRPr/>
          </a:p>
        </p:txBody>
      </p:sp>
      <p:sp>
        <p:nvSpPr>
          <p:cNvPr id="1044" name="Google Shape;1044;p47"/>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48"/>
          <p:cNvSpPr txBox="1"/>
          <p:nvPr>
            <p:ph idx="4294967295" type="title"/>
          </p:nvPr>
        </p:nvSpPr>
        <p:spPr>
          <a:xfrm>
            <a:off x="0" y="0"/>
            <a:ext cx="7599363"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BRAINSTORM THEMES &amp; FORM GROUPS</a:t>
            </a:r>
            <a:endParaRPr/>
          </a:p>
        </p:txBody>
      </p:sp>
      <p:sp>
        <p:nvSpPr>
          <p:cNvPr id="1050" name="Google Shape;1050;p48"/>
          <p:cNvSpPr txBox="1"/>
          <p:nvPr/>
        </p:nvSpPr>
        <p:spPr>
          <a:xfrm>
            <a:off x="1544637" y="1501140"/>
            <a:ext cx="5938203"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Lets come up with 3-4 ideas </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And form groups to create games centered on them</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https://jamboard.google.com/d/1OrtjkVNw8qC_IvyIiLi5OjlP5uzmgK8mhvP-UFQd0LM/edit?usp=sharing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4"/>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WHY USE GAMES TO TEACH?</a:t>
            </a:r>
            <a:endParaRPr/>
          </a:p>
        </p:txBody>
      </p:sp>
      <p:sp>
        <p:nvSpPr>
          <p:cNvPr id="131" name="Google Shape;131;p4"/>
          <p:cNvSpPr txBox="1"/>
          <p:nvPr>
            <p:ph idx="1" type="body"/>
          </p:nvPr>
        </p:nvSpPr>
        <p:spPr>
          <a:xfrm>
            <a:off x="381148" y="1296857"/>
            <a:ext cx="6247122" cy="3263504"/>
          </a:xfrm>
          <a:prstGeom prst="rect">
            <a:avLst/>
          </a:prstGeom>
          <a:noFill/>
          <a:ln>
            <a:noFill/>
          </a:ln>
        </p:spPr>
        <p:txBody>
          <a:bodyPr anchorCtr="0" anchor="ctr" bIns="45700" lIns="91425" spcFirstLastPara="1" rIns="91425" wrap="square" tIns="45700">
            <a:normAutofit fontScale="92500" lnSpcReduction="10000"/>
          </a:bodyPr>
          <a:lstStyle/>
          <a:p>
            <a:pPr indent="-214312" lvl="1" marL="557213" rtl="0" algn="l">
              <a:spcBef>
                <a:spcPts val="0"/>
              </a:spcBef>
              <a:spcAft>
                <a:spcPts val="0"/>
              </a:spcAft>
              <a:buSzPct val="100000"/>
              <a:buChar char="•"/>
            </a:pPr>
            <a:r>
              <a:rPr lang="en-US" sz="1800"/>
              <a:t>Great way to </a:t>
            </a:r>
            <a:r>
              <a:rPr b="1" lang="en-US" sz="1800"/>
              <a:t>apply and consolidate content</a:t>
            </a:r>
            <a:endParaRPr/>
          </a:p>
          <a:p>
            <a:pPr indent="-214312" lvl="1" marL="557213" rtl="0" algn="l">
              <a:spcBef>
                <a:spcPts val="750"/>
              </a:spcBef>
              <a:spcAft>
                <a:spcPts val="0"/>
              </a:spcAft>
              <a:buSzPct val="100000"/>
              <a:buChar char="•"/>
            </a:pPr>
            <a:r>
              <a:rPr lang="en-US" sz="1800"/>
              <a:t>Requires </a:t>
            </a:r>
            <a:r>
              <a:rPr b="1" lang="en-US" sz="1800"/>
              <a:t>Design Thinking </a:t>
            </a:r>
            <a:r>
              <a:rPr lang="en-US" sz="1800"/>
              <a:t>(by teachers &amp; students!)</a:t>
            </a:r>
            <a:endParaRPr/>
          </a:p>
          <a:p>
            <a:pPr indent="-214312" lvl="1" marL="557213" rtl="0" algn="l">
              <a:spcBef>
                <a:spcPts val="750"/>
              </a:spcBef>
              <a:spcAft>
                <a:spcPts val="0"/>
              </a:spcAft>
              <a:buSzPct val="100000"/>
              <a:buChar char="•"/>
            </a:pPr>
            <a:r>
              <a:rPr lang="en-US" sz="1800"/>
              <a:t> Hits ALL the </a:t>
            </a:r>
            <a:r>
              <a:rPr b="1" lang="en-US" sz="1800"/>
              <a:t>21</a:t>
            </a:r>
            <a:r>
              <a:rPr b="1" baseline="30000" lang="en-US" sz="1800"/>
              <a:t>st</a:t>
            </a:r>
            <a:r>
              <a:rPr b="1" lang="en-US" sz="1800"/>
              <a:t> Century Learning Skills</a:t>
            </a:r>
            <a:endParaRPr/>
          </a:p>
          <a:p>
            <a:pPr indent="-214368" lvl="2" marL="900113" rtl="0" algn="l">
              <a:spcBef>
                <a:spcPts val="750"/>
              </a:spcBef>
              <a:spcAft>
                <a:spcPts val="0"/>
              </a:spcAft>
              <a:buSzPct val="100000"/>
              <a:buChar char="•"/>
            </a:pPr>
            <a:r>
              <a:rPr lang="en-US" sz="1575"/>
              <a:t>Collaboration</a:t>
            </a:r>
            <a:endParaRPr/>
          </a:p>
          <a:p>
            <a:pPr indent="-214368" lvl="2" marL="900113" rtl="0" algn="l">
              <a:spcBef>
                <a:spcPts val="750"/>
              </a:spcBef>
              <a:spcAft>
                <a:spcPts val="0"/>
              </a:spcAft>
              <a:buSzPct val="100000"/>
              <a:buChar char="•"/>
            </a:pPr>
            <a:r>
              <a:rPr lang="en-US" sz="1575"/>
              <a:t>Critical Thinking</a:t>
            </a:r>
            <a:endParaRPr/>
          </a:p>
          <a:p>
            <a:pPr indent="-214368" lvl="2" marL="900113" rtl="0" algn="l">
              <a:spcBef>
                <a:spcPts val="750"/>
              </a:spcBef>
              <a:spcAft>
                <a:spcPts val="0"/>
              </a:spcAft>
              <a:buSzPct val="100000"/>
              <a:buChar char="•"/>
            </a:pPr>
            <a:r>
              <a:rPr lang="en-US" sz="1575"/>
              <a:t>Creativity</a:t>
            </a:r>
            <a:endParaRPr/>
          </a:p>
          <a:p>
            <a:pPr indent="-214368" lvl="2" marL="900113" rtl="0" algn="l">
              <a:spcBef>
                <a:spcPts val="750"/>
              </a:spcBef>
              <a:spcAft>
                <a:spcPts val="0"/>
              </a:spcAft>
              <a:buSzPct val="100000"/>
              <a:buChar char="•"/>
            </a:pPr>
            <a:r>
              <a:rPr lang="en-US" sz="1575"/>
              <a:t>Multidisciplinary</a:t>
            </a:r>
            <a:endParaRPr/>
          </a:p>
          <a:p>
            <a:pPr indent="-214368" lvl="2" marL="900113" rtl="0" algn="l">
              <a:spcBef>
                <a:spcPts val="750"/>
              </a:spcBef>
              <a:spcAft>
                <a:spcPts val="0"/>
              </a:spcAft>
              <a:buSzPct val="100000"/>
              <a:buChar char="•"/>
            </a:pPr>
            <a:r>
              <a:rPr lang="en-US" sz="1575"/>
              <a:t>Multimodal</a:t>
            </a:r>
            <a:endParaRPr/>
          </a:p>
          <a:p>
            <a:pPr indent="-214368" lvl="2" marL="900113" rtl="0" algn="l">
              <a:spcBef>
                <a:spcPts val="750"/>
              </a:spcBef>
              <a:spcAft>
                <a:spcPts val="0"/>
              </a:spcAft>
              <a:buSzPct val="100000"/>
              <a:buChar char="•"/>
            </a:pPr>
            <a:r>
              <a:rPr lang="en-US" sz="1575"/>
              <a:t>Maker Space</a:t>
            </a:r>
            <a:endParaRPr/>
          </a:p>
          <a:p>
            <a:pPr indent="-214312" lvl="1" marL="557213" rtl="0" algn="l">
              <a:spcBef>
                <a:spcPts val="750"/>
              </a:spcBef>
              <a:spcAft>
                <a:spcPts val="0"/>
              </a:spcAft>
              <a:buSzPct val="100000"/>
              <a:buChar char="•"/>
            </a:pPr>
            <a:r>
              <a:rPr lang="en-US" sz="1800"/>
              <a:t>Can be </a:t>
            </a:r>
            <a:r>
              <a:rPr b="1" lang="en-US" sz="1800" u="sng"/>
              <a:t>used by YOU</a:t>
            </a:r>
            <a:r>
              <a:rPr lang="en-US" sz="1800"/>
              <a:t>!</a:t>
            </a:r>
            <a:endParaRPr/>
          </a:p>
        </p:txBody>
      </p:sp>
      <p:pic>
        <p:nvPicPr>
          <p:cNvPr descr="Children play board games in the game room of the 99th Force Support Squadron Youth Center June 5, 2014, at Nellis Air Force Base, Nev. The youth center offers projects aimed at condoning social interaction between children. (U.S. Air Force photo by Senior Airman Timothy Young)" id="132" name="Google Shape;132;p4"/>
          <p:cNvPicPr preferRelativeResize="0"/>
          <p:nvPr/>
        </p:nvPicPr>
        <p:blipFill rotWithShape="1">
          <a:blip r:embed="rId3">
            <a:alphaModFix/>
          </a:blip>
          <a:srcRect b="0" l="0" r="0" t="0"/>
          <a:stretch/>
        </p:blipFill>
        <p:spPr>
          <a:xfrm rot="313248">
            <a:off x="4936018" y="2494689"/>
            <a:ext cx="3008009" cy="2005339"/>
          </a:xfrm>
          <a:prstGeom prst="rect">
            <a:avLst/>
          </a:prstGeom>
          <a:noFill/>
          <a:ln>
            <a:noFill/>
          </a:ln>
        </p:spPr>
      </p:pic>
      <p:sp>
        <p:nvSpPr>
          <p:cNvPr id="133" name="Google Shape;133;p4"/>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49"/>
          <p:cNvSpPr txBox="1"/>
          <p:nvPr>
            <p:ph type="title"/>
          </p:nvPr>
        </p:nvSpPr>
        <p:spPr>
          <a:xfrm>
            <a:off x="1610916" y="3932731"/>
            <a:ext cx="5915025" cy="660449"/>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3000"/>
              <a:buFont typeface="Calibri"/>
              <a:buNone/>
            </a:pPr>
            <a:r>
              <a:rPr lang="en-US"/>
              <a:t>CONCEPT: GO TO BREAKOUT ROOMS</a:t>
            </a:r>
            <a:endParaRPr/>
          </a:p>
        </p:txBody>
      </p:sp>
      <p:pic>
        <p:nvPicPr>
          <p:cNvPr descr="Related image" id="1056" name="Google Shape;1056;p49"/>
          <p:cNvPicPr preferRelativeResize="0"/>
          <p:nvPr/>
        </p:nvPicPr>
        <p:blipFill rotWithShape="1">
          <a:blip r:embed="rId3">
            <a:alphaModFix/>
          </a:blip>
          <a:srcRect b="0" l="0" r="0" t="0"/>
          <a:stretch/>
        </p:blipFill>
        <p:spPr>
          <a:xfrm>
            <a:off x="3628014" y="577816"/>
            <a:ext cx="1638194" cy="1228646"/>
          </a:xfrm>
          <a:prstGeom prst="rect">
            <a:avLst/>
          </a:prstGeom>
          <a:noFill/>
          <a:ln>
            <a:noFill/>
          </a:ln>
        </p:spPr>
      </p:pic>
      <p:pic>
        <p:nvPicPr>
          <p:cNvPr descr="Image result for brainstorming" id="1057" name="Google Shape;1057;p49"/>
          <p:cNvPicPr preferRelativeResize="0"/>
          <p:nvPr/>
        </p:nvPicPr>
        <p:blipFill rotWithShape="1">
          <a:blip r:embed="rId4">
            <a:alphaModFix/>
          </a:blip>
          <a:srcRect b="0" l="0" r="0" t="0"/>
          <a:stretch/>
        </p:blipFill>
        <p:spPr>
          <a:xfrm>
            <a:off x="6020947" y="1122771"/>
            <a:ext cx="1462613" cy="1638638"/>
          </a:xfrm>
          <a:prstGeom prst="rect">
            <a:avLst/>
          </a:prstGeom>
          <a:noFill/>
          <a:ln>
            <a:noFill/>
          </a:ln>
        </p:spPr>
      </p:pic>
      <p:pic>
        <p:nvPicPr>
          <p:cNvPr descr="File:Brainstorming-GLAM-CIV-novembre (9).jpg" id="1058" name="Google Shape;1058;p49"/>
          <p:cNvPicPr preferRelativeResize="0"/>
          <p:nvPr/>
        </p:nvPicPr>
        <p:blipFill rotWithShape="1">
          <a:blip r:embed="rId5">
            <a:alphaModFix/>
          </a:blip>
          <a:srcRect b="0" l="0" r="0" t="0"/>
          <a:stretch/>
        </p:blipFill>
        <p:spPr>
          <a:xfrm>
            <a:off x="1610916" y="1636304"/>
            <a:ext cx="1596154" cy="1197116"/>
          </a:xfrm>
          <a:prstGeom prst="rect">
            <a:avLst/>
          </a:prstGeom>
          <a:noFill/>
          <a:ln>
            <a:noFill/>
          </a:ln>
        </p:spPr>
      </p:pic>
      <p:pic>
        <p:nvPicPr>
          <p:cNvPr descr="Image result for brainstorming" id="1059" name="Google Shape;1059;p49"/>
          <p:cNvPicPr preferRelativeResize="0"/>
          <p:nvPr/>
        </p:nvPicPr>
        <p:blipFill rotWithShape="1">
          <a:blip r:embed="rId6">
            <a:alphaModFix/>
          </a:blip>
          <a:srcRect b="0" l="0" r="0" t="0"/>
          <a:stretch/>
        </p:blipFill>
        <p:spPr>
          <a:xfrm>
            <a:off x="3766189" y="2395337"/>
            <a:ext cx="1649406" cy="1164893"/>
          </a:xfrm>
          <a:prstGeom prst="rect">
            <a:avLst/>
          </a:prstGeom>
          <a:noFill/>
          <a:ln>
            <a:noFill/>
          </a:ln>
        </p:spPr>
      </p:pic>
      <p:sp>
        <p:nvSpPr>
          <p:cNvPr id="1060" name="Google Shape;1060;p4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64" name="Shape 1064"/>
        <p:cNvGrpSpPr/>
        <p:nvPr/>
      </p:nvGrpSpPr>
      <p:grpSpPr>
        <a:xfrm>
          <a:off x="0" y="0"/>
          <a:ext cx="0" cy="0"/>
          <a:chOff x="0" y="0"/>
          <a:chExt cx="0" cy="0"/>
        </a:xfrm>
      </p:grpSpPr>
      <p:sp>
        <p:nvSpPr>
          <p:cNvPr id="1065" name="Google Shape;1065;p50"/>
          <p:cNvSpPr txBox="1"/>
          <p:nvPr>
            <p:ph type="title"/>
          </p:nvPr>
        </p:nvSpPr>
        <p:spPr>
          <a:xfrm>
            <a:off x="6150209" y="994410"/>
            <a:ext cx="2508015" cy="22998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3800"/>
              <a:buFont typeface="Calibri"/>
              <a:buNone/>
            </a:pPr>
            <a:r>
              <a:rPr b="0" i="0" lang="en-US" sz="3800">
                <a:solidFill>
                  <a:srgbClr val="EBEBEB"/>
                </a:solidFill>
                <a:latin typeface="Calibri"/>
                <a:ea typeface="Calibri"/>
                <a:cs typeface="Calibri"/>
                <a:sym typeface="Calibri"/>
              </a:rPr>
              <a:t>WORKSHOP SCHEDULE</a:t>
            </a:r>
            <a:br>
              <a:rPr b="0" i="0" lang="en-US" sz="3800">
                <a:solidFill>
                  <a:srgbClr val="EBEBEB"/>
                </a:solidFill>
                <a:latin typeface="Calibri"/>
                <a:ea typeface="Calibri"/>
                <a:cs typeface="Calibri"/>
                <a:sym typeface="Calibri"/>
              </a:rPr>
            </a:br>
            <a:br>
              <a:rPr b="0" i="0" lang="en-US" sz="3800">
                <a:solidFill>
                  <a:srgbClr val="EBEBEB"/>
                </a:solidFill>
                <a:latin typeface="Calibri"/>
                <a:ea typeface="Calibri"/>
                <a:cs typeface="Calibri"/>
                <a:sym typeface="Calibri"/>
              </a:rPr>
            </a:br>
            <a:r>
              <a:rPr b="0" i="0" lang="en-US" sz="3800">
                <a:solidFill>
                  <a:srgbClr val="FFFF00"/>
                </a:solidFill>
                <a:latin typeface="Calibri"/>
                <a:ea typeface="Calibri"/>
                <a:cs typeface="Calibri"/>
                <a:sym typeface="Calibri"/>
              </a:rPr>
              <a:t>BREAK!</a:t>
            </a:r>
            <a:endParaRPr/>
          </a:p>
        </p:txBody>
      </p:sp>
      <p:graphicFrame>
        <p:nvGraphicFramePr>
          <p:cNvPr id="1066" name="Google Shape;1066;p50"/>
          <p:cNvGraphicFramePr/>
          <p:nvPr/>
        </p:nvGraphicFramePr>
        <p:xfrm>
          <a:off x="716544" y="786578"/>
          <a:ext cx="3000000" cy="3000000"/>
        </p:xfrm>
        <a:graphic>
          <a:graphicData uri="http://schemas.openxmlformats.org/drawingml/2006/table">
            <a:tbl>
              <a:tblPr>
                <a:noFill/>
                <a:tableStyleId>{33DC5A6B-C46C-491D-B6ED-A98A9655801B}</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Choose Curriculum</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Form Teams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Choose Slice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Gameplay</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Create Rules &amp; Pieces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Post Mortem</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Assessment: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Quick Share!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Goals met?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Other Resources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Contact Info</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1067" name="Google Shape;1067;p50"/>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71" name="Shape 1071"/>
        <p:cNvGrpSpPr/>
        <p:nvPr/>
      </p:nvGrpSpPr>
      <p:grpSpPr>
        <a:xfrm>
          <a:off x="0" y="0"/>
          <a:ext cx="0" cy="0"/>
          <a:chOff x="0" y="0"/>
          <a:chExt cx="0" cy="0"/>
        </a:xfrm>
      </p:grpSpPr>
      <p:sp>
        <p:nvSpPr>
          <p:cNvPr id="1072" name="Google Shape;1072;p51"/>
          <p:cNvSpPr txBox="1"/>
          <p:nvPr>
            <p:ph type="title"/>
          </p:nvPr>
        </p:nvSpPr>
        <p:spPr>
          <a:xfrm>
            <a:off x="6150209" y="994410"/>
            <a:ext cx="2508015" cy="22998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2600"/>
              <a:buFont typeface="Calibri"/>
              <a:buNone/>
            </a:pPr>
            <a:r>
              <a:rPr b="0" i="0" lang="en-US" sz="2600">
                <a:solidFill>
                  <a:srgbClr val="EBEBEB"/>
                </a:solidFill>
                <a:latin typeface="Calibri"/>
                <a:ea typeface="Calibri"/>
                <a:cs typeface="Calibri"/>
                <a:sym typeface="Calibri"/>
              </a:rPr>
              <a:t>WORKSHOP SCHEDULE</a:t>
            </a:r>
            <a:br>
              <a:rPr b="0" i="0" lang="en-US" sz="2600">
                <a:solidFill>
                  <a:srgbClr val="EBEBEB"/>
                </a:solidFill>
                <a:latin typeface="Calibri"/>
                <a:ea typeface="Calibri"/>
                <a:cs typeface="Calibri"/>
                <a:sym typeface="Calibri"/>
              </a:rPr>
            </a:br>
            <a:br>
              <a:rPr b="0" i="0" lang="en-US" sz="2600">
                <a:solidFill>
                  <a:srgbClr val="EBEBEB"/>
                </a:solidFill>
                <a:latin typeface="Calibri"/>
                <a:ea typeface="Calibri"/>
                <a:cs typeface="Calibri"/>
                <a:sym typeface="Calibri"/>
              </a:rPr>
            </a:br>
            <a:br>
              <a:rPr b="0" i="0" lang="en-US" sz="2600">
                <a:solidFill>
                  <a:srgbClr val="EBEBEB"/>
                </a:solidFill>
                <a:latin typeface="Calibri"/>
                <a:ea typeface="Calibri"/>
                <a:cs typeface="Calibri"/>
                <a:sym typeface="Calibri"/>
              </a:rPr>
            </a:br>
            <a:r>
              <a:rPr b="0" i="0" lang="en-US" sz="2600">
                <a:solidFill>
                  <a:srgbClr val="EBEBEB"/>
                </a:solidFill>
                <a:latin typeface="Calibri"/>
                <a:ea typeface="Calibri"/>
                <a:cs typeface="Calibri"/>
                <a:sym typeface="Calibri"/>
              </a:rPr>
              <a:t>ON PROTOTYPING</a:t>
            </a:r>
            <a:endParaRPr/>
          </a:p>
        </p:txBody>
      </p:sp>
      <p:graphicFrame>
        <p:nvGraphicFramePr>
          <p:cNvPr id="1073" name="Google Shape;1073;p51"/>
          <p:cNvGraphicFramePr/>
          <p:nvPr/>
        </p:nvGraphicFramePr>
        <p:xfrm>
          <a:off x="716544" y="786578"/>
          <a:ext cx="3000000" cy="3000000"/>
        </p:xfrm>
        <a:graphic>
          <a:graphicData uri="http://schemas.openxmlformats.org/drawingml/2006/table">
            <a:tbl>
              <a:tblPr>
                <a:noFill/>
                <a:tableStyleId>{33DC5A6B-C46C-491D-B6ED-A98A9655801B}</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Choose Curriculum</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Form Teams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Choose Slice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Gameplay</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Create Rules &amp; Pieces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Post Mortem</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Assessment: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Quick Share!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Goals met?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Other Resources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Contact Info</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1074" name="Google Shape;1074;p51"/>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52"/>
          <p:cNvSpPr txBox="1"/>
          <p:nvPr>
            <p:ph type="title"/>
          </p:nvPr>
        </p:nvSpPr>
        <p:spPr>
          <a:xfrm>
            <a:off x="1592709" y="4102663"/>
            <a:ext cx="5915025" cy="575483"/>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3000"/>
              <a:buFont typeface="Calibri"/>
              <a:buNone/>
            </a:pPr>
            <a:r>
              <a:rPr lang="en-US"/>
              <a:t>PROTOTYPE: LECTURE</a:t>
            </a:r>
            <a:endParaRPr/>
          </a:p>
        </p:txBody>
      </p:sp>
      <p:pic>
        <p:nvPicPr>
          <p:cNvPr descr="Image result for prototyping board game" id="1080" name="Google Shape;1080;p52"/>
          <p:cNvPicPr preferRelativeResize="0"/>
          <p:nvPr/>
        </p:nvPicPr>
        <p:blipFill rotWithShape="1">
          <a:blip r:embed="rId3">
            <a:alphaModFix/>
          </a:blip>
          <a:srcRect b="0" l="0" r="0" t="0"/>
          <a:stretch/>
        </p:blipFill>
        <p:spPr>
          <a:xfrm>
            <a:off x="3485181" y="461000"/>
            <a:ext cx="1812617" cy="1359462"/>
          </a:xfrm>
          <a:prstGeom prst="rect">
            <a:avLst/>
          </a:prstGeom>
          <a:noFill/>
          <a:ln>
            <a:noFill/>
          </a:ln>
        </p:spPr>
      </p:pic>
      <p:pic>
        <p:nvPicPr>
          <p:cNvPr descr="Image result for board game jam" id="1081" name="Google Shape;1081;p52"/>
          <p:cNvPicPr preferRelativeResize="0"/>
          <p:nvPr/>
        </p:nvPicPr>
        <p:blipFill rotWithShape="1">
          <a:blip r:embed="rId4">
            <a:alphaModFix/>
          </a:blip>
          <a:srcRect b="0" l="0" r="0" t="0"/>
          <a:stretch/>
        </p:blipFill>
        <p:spPr>
          <a:xfrm>
            <a:off x="5866072" y="1474528"/>
            <a:ext cx="1641662" cy="1231247"/>
          </a:xfrm>
          <a:prstGeom prst="rect">
            <a:avLst/>
          </a:prstGeom>
          <a:noFill/>
          <a:ln>
            <a:noFill/>
          </a:ln>
        </p:spPr>
      </p:pic>
      <p:pic>
        <p:nvPicPr>
          <p:cNvPr descr="Image result for writing rules whiteboard" id="1082" name="Google Shape;1082;p52"/>
          <p:cNvPicPr preferRelativeResize="0"/>
          <p:nvPr/>
        </p:nvPicPr>
        <p:blipFill rotWithShape="1">
          <a:blip r:embed="rId5">
            <a:alphaModFix/>
          </a:blip>
          <a:srcRect b="0" l="0" r="0" t="0"/>
          <a:stretch/>
        </p:blipFill>
        <p:spPr>
          <a:xfrm>
            <a:off x="3747371" y="2493864"/>
            <a:ext cx="1795062" cy="1265893"/>
          </a:xfrm>
          <a:prstGeom prst="rect">
            <a:avLst/>
          </a:prstGeom>
          <a:noFill/>
          <a:ln>
            <a:noFill/>
          </a:ln>
        </p:spPr>
      </p:pic>
      <p:pic>
        <p:nvPicPr>
          <p:cNvPr descr="Image result for making game pieces" id="1083" name="Google Shape;1083;p52"/>
          <p:cNvPicPr preferRelativeResize="0"/>
          <p:nvPr/>
        </p:nvPicPr>
        <p:blipFill rotWithShape="1">
          <a:blip r:embed="rId6">
            <a:alphaModFix/>
          </a:blip>
          <a:srcRect b="0" l="0" r="0" t="0"/>
          <a:stretch/>
        </p:blipFill>
        <p:spPr>
          <a:xfrm>
            <a:off x="1592709" y="2008849"/>
            <a:ext cx="1810061" cy="1238081"/>
          </a:xfrm>
          <a:prstGeom prst="rect">
            <a:avLst/>
          </a:prstGeom>
          <a:noFill/>
          <a:ln>
            <a:noFill/>
          </a:ln>
        </p:spPr>
      </p:pic>
      <p:sp>
        <p:nvSpPr>
          <p:cNvPr id="1084" name="Google Shape;1084;p52"/>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53"/>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WHAT IS A PROTOTYPE?</a:t>
            </a:r>
            <a:endParaRPr/>
          </a:p>
        </p:txBody>
      </p:sp>
      <p:sp>
        <p:nvSpPr>
          <p:cNvPr id="1090" name="Google Shape;1090;p53"/>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SzPts val="2400"/>
              <a:buNone/>
            </a:pPr>
            <a:r>
              <a:rPr lang="en-US" sz="2400"/>
              <a:t>A </a:t>
            </a:r>
            <a:r>
              <a:rPr b="1" lang="en-US" sz="2400"/>
              <a:t>prototype</a:t>
            </a:r>
            <a:r>
              <a:rPr lang="en-US" sz="2400"/>
              <a:t> is a </a:t>
            </a:r>
            <a:r>
              <a:rPr lang="en-US" sz="2400" u="sng"/>
              <a:t>draft version </a:t>
            </a:r>
            <a:r>
              <a:rPr lang="en-US" sz="2400"/>
              <a:t>of a product that allows you to explore your ideas and show the intention behind a feature or the overall </a:t>
            </a:r>
            <a:r>
              <a:rPr b="1" lang="en-US" sz="2400"/>
              <a:t>design</a:t>
            </a:r>
            <a:r>
              <a:rPr lang="en-US" sz="2400"/>
              <a:t> concept to users before investing time and money into development.</a:t>
            </a:r>
            <a:endParaRPr/>
          </a:p>
          <a:p>
            <a:pPr indent="0" lvl="0" marL="0" rtl="0" algn="ctr">
              <a:spcBef>
                <a:spcPts val="750"/>
              </a:spcBef>
              <a:spcAft>
                <a:spcPts val="0"/>
              </a:spcAft>
              <a:buSzPts val="2800"/>
              <a:buNone/>
            </a:pPr>
            <a:r>
              <a:rPr b="1" lang="en-US" sz="2800"/>
              <a:t>- </a:t>
            </a:r>
            <a:r>
              <a:rPr lang="en-US" sz="2400" u="sng">
                <a:solidFill>
                  <a:schemeClr val="hlink"/>
                </a:solidFill>
                <a:hlinkClick r:id="rId3"/>
              </a:rPr>
              <a:t>https://www.usability.gov/how-to-and-tools/methods/prototyping.html</a:t>
            </a:r>
            <a:endParaRPr b="1" sz="2800"/>
          </a:p>
        </p:txBody>
      </p:sp>
      <p:sp>
        <p:nvSpPr>
          <p:cNvPr id="1091" name="Google Shape;1091;p53"/>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54"/>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CONSIDERATIONS FOR THE DEVELOPMENT PHASE</a:t>
            </a:r>
            <a:endParaRPr/>
          </a:p>
        </p:txBody>
      </p:sp>
      <p:sp>
        <p:nvSpPr>
          <p:cNvPr id="1097" name="Google Shape;1097;p54"/>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p>
            <a:pPr indent="-209550" lvl="0" marL="214313" rtl="0" algn="l">
              <a:spcBef>
                <a:spcPts val="0"/>
              </a:spcBef>
              <a:spcAft>
                <a:spcPts val="0"/>
              </a:spcAft>
              <a:buSzPts val="3300"/>
              <a:buChar char="•"/>
            </a:pPr>
            <a:r>
              <a:rPr b="1" lang="en-US" sz="3300"/>
              <a:t>Use the Concept as a guide</a:t>
            </a:r>
            <a:endParaRPr/>
          </a:p>
          <a:p>
            <a:pPr indent="-209550" lvl="0" marL="214313" rtl="0" algn="l">
              <a:spcBef>
                <a:spcPts val="750"/>
              </a:spcBef>
              <a:spcAft>
                <a:spcPts val="0"/>
              </a:spcAft>
              <a:buSzPts val="3300"/>
              <a:buChar char="•"/>
            </a:pPr>
            <a:r>
              <a:rPr b="1" lang="en-US" sz="3300"/>
              <a:t>Gameplay should use the curriculum</a:t>
            </a:r>
            <a:endParaRPr/>
          </a:p>
          <a:p>
            <a:pPr indent="-209550" lvl="0" marL="214313" rtl="0" algn="l">
              <a:spcBef>
                <a:spcPts val="750"/>
              </a:spcBef>
              <a:spcAft>
                <a:spcPts val="0"/>
              </a:spcAft>
              <a:buSzPts val="3300"/>
              <a:buChar char="•"/>
            </a:pPr>
            <a:r>
              <a:rPr b="1" lang="en-US" sz="3300"/>
              <a:t>Write it, try it, review and evolve it</a:t>
            </a:r>
            <a:endParaRPr/>
          </a:p>
        </p:txBody>
      </p:sp>
      <p:sp>
        <p:nvSpPr>
          <p:cNvPr id="1098" name="Google Shape;1098;p54"/>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55"/>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PROTOTYPE</a:t>
            </a:r>
            <a:r>
              <a:rPr lang="en-US"/>
              <a:t>: CREATE, PLAY, REVIEW, EVOLVE</a:t>
            </a:r>
            <a:endParaRPr/>
          </a:p>
        </p:txBody>
      </p:sp>
      <p:sp>
        <p:nvSpPr>
          <p:cNvPr id="1104" name="Google Shape;1104;p55"/>
          <p:cNvSpPr txBox="1"/>
          <p:nvPr>
            <p:ph idx="1" type="body"/>
          </p:nvPr>
        </p:nvSpPr>
        <p:spPr>
          <a:xfrm>
            <a:off x="1409656" y="919440"/>
            <a:ext cx="2587301" cy="1725092"/>
          </a:xfrm>
          <a:prstGeom prst="rect">
            <a:avLst/>
          </a:prstGeom>
          <a:noFill/>
          <a:ln>
            <a:noFill/>
          </a:ln>
        </p:spPr>
        <p:txBody>
          <a:bodyPr anchorCtr="0" anchor="t" bIns="45700" lIns="91425" spcFirstLastPara="1" rIns="91425" wrap="square" tIns="45700">
            <a:noAutofit/>
          </a:bodyPr>
          <a:lstStyle/>
          <a:p>
            <a:pPr indent="-214313" lvl="0" marL="214313" rtl="0" algn="l">
              <a:spcBef>
                <a:spcPts val="0"/>
              </a:spcBef>
              <a:spcAft>
                <a:spcPts val="0"/>
              </a:spcAft>
              <a:buSzPts val="1300"/>
              <a:buChar char="•"/>
            </a:pPr>
            <a:r>
              <a:rPr b="1" lang="en-US"/>
              <a:t>Deliverable</a:t>
            </a:r>
            <a:r>
              <a:rPr lang="en-US"/>
              <a:t>: Ugly Prototype that achieves the Goals.</a:t>
            </a:r>
            <a:endParaRPr/>
          </a:p>
          <a:p>
            <a:pPr indent="-128588" lvl="1" marL="128588" rtl="0" algn="l">
              <a:spcBef>
                <a:spcPts val="1313"/>
              </a:spcBef>
              <a:spcAft>
                <a:spcPts val="0"/>
              </a:spcAft>
              <a:buSzPts val="1800"/>
              <a:buChar char="•"/>
            </a:pPr>
            <a:r>
              <a:rPr b="1" lang="en-US" sz="1800"/>
              <a:t>Process</a:t>
            </a:r>
            <a:r>
              <a:rPr lang="en-US" sz="1800"/>
              <a:t>: See chart </a:t>
            </a:r>
            <a:r>
              <a:rPr lang="en-US"/>
              <a:t>🡺</a:t>
            </a:r>
            <a:endParaRPr sz="1800"/>
          </a:p>
        </p:txBody>
      </p:sp>
      <p:sp>
        <p:nvSpPr>
          <p:cNvPr id="1105" name="Google Shape;1105;p55"/>
          <p:cNvSpPr/>
          <p:nvPr/>
        </p:nvSpPr>
        <p:spPr>
          <a:xfrm>
            <a:off x="4475161" y="1301999"/>
            <a:ext cx="2134403" cy="1051490"/>
          </a:xfrm>
          <a:custGeom>
            <a:rect b="b" l="l" r="r" t="t"/>
            <a:pathLst>
              <a:path extrusionOk="0" h="2549883" w="2845871">
                <a:moveTo>
                  <a:pt x="0" y="424989"/>
                </a:moveTo>
                <a:cubicBezTo>
                  <a:pt x="0" y="190274"/>
                  <a:pt x="190274" y="0"/>
                  <a:pt x="424989" y="0"/>
                </a:cubicBezTo>
                <a:lnTo>
                  <a:pt x="2420882" y="0"/>
                </a:lnTo>
                <a:cubicBezTo>
                  <a:pt x="2655597" y="0"/>
                  <a:pt x="2845871" y="190274"/>
                  <a:pt x="2845871" y="424989"/>
                </a:cubicBezTo>
                <a:lnTo>
                  <a:pt x="2845871" y="2124894"/>
                </a:lnTo>
                <a:cubicBezTo>
                  <a:pt x="2845871" y="2359609"/>
                  <a:pt x="2655597" y="2549883"/>
                  <a:pt x="2420882" y="2549883"/>
                </a:cubicBezTo>
                <a:lnTo>
                  <a:pt x="424989" y="2549883"/>
                </a:lnTo>
                <a:cubicBezTo>
                  <a:pt x="190274" y="2549883"/>
                  <a:pt x="0" y="2359609"/>
                  <a:pt x="0" y="2124894"/>
                </a:cubicBezTo>
                <a:lnTo>
                  <a:pt x="0" y="424989"/>
                </a:lnTo>
                <a:close/>
              </a:path>
            </a:pathLst>
          </a:custGeom>
          <a:solidFill>
            <a:srgbClr val="7030A0"/>
          </a:solidFill>
          <a:ln cap="rnd" cmpd="sng" w="19050">
            <a:solidFill>
              <a:schemeClr val="lt1"/>
            </a:solidFill>
            <a:prstDash val="solid"/>
            <a:round/>
            <a:headEnd len="sm" w="sm" type="none"/>
            <a:tailEnd len="sm" w="sm" type="none"/>
          </a:ln>
        </p:spPr>
        <p:txBody>
          <a:bodyPr anchorCtr="0" anchor="ctr" bIns="161925" lIns="161925" spcFirstLastPara="1" rIns="161925" wrap="square" tIns="161925">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1: Create/Update</a:t>
            </a:r>
            <a:endParaRPr b="1" sz="1800">
              <a:solidFill>
                <a:schemeClr val="lt1"/>
              </a:solidFill>
              <a:latin typeface="Calibri"/>
              <a:ea typeface="Calibri"/>
              <a:cs typeface="Calibri"/>
              <a:sym typeface="Calibri"/>
            </a:endParaRPr>
          </a:p>
          <a:p>
            <a:pPr indent="-128588" lvl="1" marL="128588" marR="0" rtl="0" algn="l">
              <a:lnSpc>
                <a:spcPct val="90000"/>
              </a:lnSpc>
              <a:spcBef>
                <a:spcPts val="630"/>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Create and Update the game pieces and rules</a:t>
            </a:r>
            <a:endParaRPr b="1" i="0" sz="1350" u="none" cap="none" strike="noStrike">
              <a:solidFill>
                <a:schemeClr val="lt1"/>
              </a:solidFill>
              <a:latin typeface="Calibri"/>
              <a:ea typeface="Calibri"/>
              <a:cs typeface="Calibri"/>
              <a:sym typeface="Calibri"/>
            </a:endParaRPr>
          </a:p>
        </p:txBody>
      </p:sp>
      <p:sp>
        <p:nvSpPr>
          <p:cNvPr id="1106" name="Google Shape;1106;p55"/>
          <p:cNvSpPr/>
          <p:nvPr/>
        </p:nvSpPr>
        <p:spPr>
          <a:xfrm>
            <a:off x="5729288" y="2754430"/>
            <a:ext cx="2134403" cy="1515407"/>
          </a:xfrm>
          <a:custGeom>
            <a:rect b="b" l="l" r="r" t="t"/>
            <a:pathLst>
              <a:path extrusionOk="0" h="2549883" w="2845871">
                <a:moveTo>
                  <a:pt x="0" y="424989"/>
                </a:moveTo>
                <a:cubicBezTo>
                  <a:pt x="0" y="190274"/>
                  <a:pt x="190274" y="0"/>
                  <a:pt x="424989" y="0"/>
                </a:cubicBezTo>
                <a:lnTo>
                  <a:pt x="2420882" y="0"/>
                </a:lnTo>
                <a:cubicBezTo>
                  <a:pt x="2655597" y="0"/>
                  <a:pt x="2845871" y="190274"/>
                  <a:pt x="2845871" y="424989"/>
                </a:cubicBezTo>
                <a:lnTo>
                  <a:pt x="2845871" y="2124894"/>
                </a:lnTo>
                <a:cubicBezTo>
                  <a:pt x="2845871" y="2359609"/>
                  <a:pt x="2655597" y="2549883"/>
                  <a:pt x="2420882" y="2549883"/>
                </a:cubicBezTo>
                <a:lnTo>
                  <a:pt x="424989" y="2549883"/>
                </a:lnTo>
                <a:cubicBezTo>
                  <a:pt x="190274" y="2549883"/>
                  <a:pt x="0" y="2359609"/>
                  <a:pt x="0" y="2124894"/>
                </a:cubicBezTo>
                <a:lnTo>
                  <a:pt x="0" y="424989"/>
                </a:lnTo>
                <a:close/>
              </a:path>
            </a:pathLst>
          </a:custGeom>
          <a:solidFill>
            <a:srgbClr val="552579"/>
          </a:solidFill>
          <a:ln cap="rnd" cmpd="sng" w="19050">
            <a:solidFill>
              <a:schemeClr val="lt1"/>
            </a:solidFill>
            <a:prstDash val="solid"/>
            <a:round/>
            <a:headEnd len="sm" w="sm" type="none"/>
            <a:tailEnd len="sm" w="sm" type="none"/>
          </a:ln>
        </p:spPr>
        <p:txBody>
          <a:bodyPr anchorCtr="0" anchor="ctr" bIns="161925" lIns="161925" spcFirstLastPara="1" rIns="161925" wrap="square" tIns="161925">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2: Playtest </a:t>
            </a:r>
            <a:endParaRPr b="1" sz="1800">
              <a:solidFill>
                <a:schemeClr val="lt1"/>
              </a:solidFill>
              <a:latin typeface="Calibri"/>
              <a:ea typeface="Calibri"/>
              <a:cs typeface="Calibri"/>
              <a:sym typeface="Calibri"/>
            </a:endParaRPr>
          </a:p>
          <a:p>
            <a:pPr indent="-128588" lvl="1" marL="128588" marR="0" rtl="0" algn="l">
              <a:lnSpc>
                <a:spcPct val="90000"/>
              </a:lnSpc>
              <a:spcBef>
                <a:spcPts val="630"/>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Watch for Blockages</a:t>
            </a:r>
            <a:endParaRPr b="1" i="0" sz="1350" u="none" cap="none" strike="noStrike">
              <a:solidFill>
                <a:schemeClr val="lt1"/>
              </a:solidFill>
              <a:latin typeface="Calibri"/>
              <a:ea typeface="Calibri"/>
              <a:cs typeface="Calibri"/>
              <a:sym typeface="Calibri"/>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Increasingly depend on Rules </a:t>
            </a:r>
            <a:r>
              <a:rPr b="0" i="1" lang="en-US" sz="1350" u="none" cap="none" strike="noStrike">
                <a:solidFill>
                  <a:schemeClr val="lt1"/>
                </a:solidFill>
                <a:latin typeface="Calibri"/>
                <a:ea typeface="Calibri"/>
                <a:cs typeface="Calibri"/>
                <a:sym typeface="Calibri"/>
              </a:rPr>
              <a:t>exactly </a:t>
            </a:r>
            <a:r>
              <a:rPr b="0" i="0" lang="en-US" sz="1350" u="none" cap="none" strike="noStrike">
                <a:solidFill>
                  <a:schemeClr val="lt1"/>
                </a:solidFill>
                <a:latin typeface="Calibri"/>
                <a:ea typeface="Calibri"/>
                <a:cs typeface="Calibri"/>
                <a:sym typeface="Calibri"/>
              </a:rPr>
              <a:t>as written. </a:t>
            </a:r>
            <a:endParaRPr/>
          </a:p>
          <a:p>
            <a:pPr indent="-128588" lvl="1" marL="128588" marR="0" rtl="0" algn="l">
              <a:lnSpc>
                <a:spcPct val="90000"/>
              </a:lnSpc>
              <a:spcBef>
                <a:spcPts val="203"/>
              </a:spcBef>
              <a:spcAft>
                <a:spcPts val="0"/>
              </a:spcAft>
              <a:buClr>
                <a:schemeClr val="lt1"/>
              </a:buClr>
              <a:buSzPts val="1050"/>
              <a:buFont typeface="Calibri"/>
              <a:buChar char="•"/>
            </a:pPr>
            <a:r>
              <a:rPr b="0" i="0" lang="en-US" sz="1050" u="none" cap="none" strike="noStrike">
                <a:solidFill>
                  <a:schemeClr val="lt1"/>
                </a:solidFill>
                <a:latin typeface="Calibri"/>
                <a:ea typeface="Calibri"/>
                <a:cs typeface="Calibri"/>
                <a:sym typeface="Calibri"/>
              </a:rPr>
              <a:t>Update changes as needed. </a:t>
            </a:r>
            <a:endParaRPr b="0" i="0" sz="1050" u="none" cap="none" strike="noStrike">
              <a:solidFill>
                <a:schemeClr val="lt1"/>
              </a:solidFill>
              <a:latin typeface="Calibri"/>
              <a:ea typeface="Calibri"/>
              <a:cs typeface="Calibri"/>
              <a:sym typeface="Calibri"/>
            </a:endParaRPr>
          </a:p>
        </p:txBody>
      </p:sp>
      <p:sp>
        <p:nvSpPr>
          <p:cNvPr id="1107" name="Google Shape;1107;p55"/>
          <p:cNvSpPr/>
          <p:nvPr/>
        </p:nvSpPr>
        <p:spPr>
          <a:xfrm>
            <a:off x="1913316" y="2745239"/>
            <a:ext cx="3267481" cy="1580055"/>
          </a:xfrm>
          <a:custGeom>
            <a:rect b="b" l="l" r="r" t="t"/>
            <a:pathLst>
              <a:path extrusionOk="0" h="2549883" w="3699939">
                <a:moveTo>
                  <a:pt x="0" y="424989"/>
                </a:moveTo>
                <a:cubicBezTo>
                  <a:pt x="0" y="190274"/>
                  <a:pt x="190274" y="0"/>
                  <a:pt x="424989" y="0"/>
                </a:cubicBezTo>
                <a:lnTo>
                  <a:pt x="3274950" y="0"/>
                </a:lnTo>
                <a:cubicBezTo>
                  <a:pt x="3509665" y="0"/>
                  <a:pt x="3699939" y="190274"/>
                  <a:pt x="3699939" y="424989"/>
                </a:cubicBezTo>
                <a:lnTo>
                  <a:pt x="3699939" y="2124894"/>
                </a:lnTo>
                <a:cubicBezTo>
                  <a:pt x="3699939" y="2359609"/>
                  <a:pt x="3509665" y="2549883"/>
                  <a:pt x="3274950" y="2549883"/>
                </a:cubicBezTo>
                <a:lnTo>
                  <a:pt x="424989" y="2549883"/>
                </a:lnTo>
                <a:cubicBezTo>
                  <a:pt x="190274" y="2549883"/>
                  <a:pt x="0" y="2359609"/>
                  <a:pt x="0" y="2124894"/>
                </a:cubicBezTo>
                <a:lnTo>
                  <a:pt x="0" y="424989"/>
                </a:lnTo>
                <a:close/>
              </a:path>
            </a:pathLst>
          </a:custGeom>
          <a:solidFill>
            <a:srgbClr val="3E1B59"/>
          </a:solidFill>
          <a:ln cap="rnd" cmpd="sng" w="19050">
            <a:solidFill>
              <a:schemeClr val="lt1"/>
            </a:solidFill>
            <a:prstDash val="solid"/>
            <a:round/>
            <a:headEnd len="sm" w="sm" type="none"/>
            <a:tailEnd len="sm" w="sm" type="none"/>
          </a:ln>
        </p:spPr>
        <p:txBody>
          <a:bodyPr anchorCtr="0" anchor="ctr" bIns="161925" lIns="161925" spcFirstLastPara="1" rIns="161925" wrap="square" tIns="161925">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3: Review</a:t>
            </a:r>
            <a:endParaRPr b="1" sz="1800">
              <a:solidFill>
                <a:schemeClr val="lt1"/>
              </a:solidFill>
              <a:latin typeface="Calibri"/>
              <a:ea typeface="Calibri"/>
              <a:cs typeface="Calibri"/>
              <a:sym typeface="Calibri"/>
            </a:endParaRPr>
          </a:p>
          <a:p>
            <a:pPr indent="-128588" lvl="1" marL="128588" marR="0" rtl="0" algn="l">
              <a:lnSpc>
                <a:spcPct val="90000"/>
              </a:lnSpc>
              <a:spcBef>
                <a:spcPts val="630"/>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Are Concepts being used as gameplay?</a:t>
            </a:r>
            <a:endParaRPr b="1" i="0" sz="1350" u="none" cap="none" strike="noStrike">
              <a:solidFill>
                <a:schemeClr val="lt1"/>
              </a:solidFill>
              <a:latin typeface="Calibri"/>
              <a:ea typeface="Calibri"/>
              <a:cs typeface="Calibri"/>
              <a:sym typeface="Calibri"/>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Pedagogy solid?</a:t>
            </a:r>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Meaningful choices?</a:t>
            </a:r>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Balance: Easy/Hard</a:t>
            </a:r>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What should be changed?</a:t>
            </a:r>
            <a:endParaRPr/>
          </a:p>
        </p:txBody>
      </p:sp>
      <p:sp>
        <p:nvSpPr>
          <p:cNvPr id="1108" name="Google Shape;1108;p55"/>
          <p:cNvSpPr/>
          <p:nvPr/>
        </p:nvSpPr>
        <p:spPr>
          <a:xfrm>
            <a:off x="6115050" y="1787280"/>
            <a:ext cx="1200150" cy="1714500"/>
          </a:xfrm>
          <a:prstGeom prst="arc">
            <a:avLst>
              <a:gd fmla="val 16200000" name="adj1"/>
              <a:gd fmla="val 0" name="adj2"/>
            </a:avLst>
          </a:prstGeom>
          <a:noFill/>
          <a:ln cap="flat" cmpd="sng" w="76200">
            <a:solidFill>
              <a:srgbClr val="AA72D4"/>
            </a:solidFill>
            <a:prstDash val="solid"/>
            <a:round/>
            <a:headEnd len="sm" w="sm" type="none"/>
            <a:tailEnd len="med" w="med" type="triangl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09" name="Google Shape;1109;p55"/>
          <p:cNvSpPr/>
          <p:nvPr/>
        </p:nvSpPr>
        <p:spPr>
          <a:xfrm rot="-5400000">
            <a:off x="3733659" y="1846351"/>
            <a:ext cx="1153555" cy="1318478"/>
          </a:xfrm>
          <a:prstGeom prst="arc">
            <a:avLst>
              <a:gd fmla="val 16200000" name="adj1"/>
              <a:gd fmla="val 0" name="adj2"/>
            </a:avLst>
          </a:prstGeom>
          <a:noFill/>
          <a:ln cap="flat" cmpd="sng" w="76200">
            <a:solidFill>
              <a:srgbClr val="AA72D4"/>
            </a:solidFill>
            <a:prstDash val="solid"/>
            <a:round/>
            <a:headEnd len="sm" w="sm" type="none"/>
            <a:tailEnd len="med" w="med" type="triangl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10" name="Google Shape;1110;p55"/>
          <p:cNvSpPr/>
          <p:nvPr/>
        </p:nvSpPr>
        <p:spPr>
          <a:xfrm rot="7602371">
            <a:off x="4662252" y="3110166"/>
            <a:ext cx="1200150" cy="1714500"/>
          </a:xfrm>
          <a:prstGeom prst="arc">
            <a:avLst>
              <a:gd fmla="val 16200000" name="adj1"/>
              <a:gd fmla="val 0" name="adj2"/>
            </a:avLst>
          </a:prstGeom>
          <a:noFill/>
          <a:ln cap="flat" cmpd="sng" w="76200">
            <a:solidFill>
              <a:srgbClr val="AA72D4"/>
            </a:solidFill>
            <a:prstDash val="solid"/>
            <a:round/>
            <a:headEnd len="sm" w="sm" type="none"/>
            <a:tailEnd len="med" w="med" type="triangl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11" name="Google Shape;1111;p55"/>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5" name="Shape 1115"/>
        <p:cNvGrpSpPr/>
        <p:nvPr/>
      </p:nvGrpSpPr>
      <p:grpSpPr>
        <a:xfrm>
          <a:off x="0" y="0"/>
          <a:ext cx="0" cy="0"/>
          <a:chOff x="0" y="0"/>
          <a:chExt cx="0" cy="0"/>
        </a:xfrm>
      </p:grpSpPr>
      <p:sp>
        <p:nvSpPr>
          <p:cNvPr id="1116" name="Google Shape;1116;p56"/>
          <p:cNvSpPr txBox="1"/>
          <p:nvPr>
            <p:ph type="title"/>
          </p:nvPr>
        </p:nvSpPr>
        <p:spPr>
          <a:xfrm>
            <a:off x="6150209" y="994410"/>
            <a:ext cx="2508015" cy="22998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3200"/>
              <a:buFont typeface="Calibri"/>
              <a:buNone/>
            </a:pPr>
            <a:r>
              <a:rPr b="0" i="0" lang="en-US" sz="3200">
                <a:solidFill>
                  <a:srgbClr val="EBEBEB"/>
                </a:solidFill>
                <a:latin typeface="Calibri"/>
                <a:ea typeface="Calibri"/>
                <a:cs typeface="Calibri"/>
                <a:sym typeface="Calibri"/>
              </a:rPr>
              <a:t>WORKSHOP SCHEDULE</a:t>
            </a:r>
            <a:br>
              <a:rPr b="0" i="0" lang="en-US" sz="3200">
                <a:solidFill>
                  <a:srgbClr val="EBEBEB"/>
                </a:solidFill>
                <a:latin typeface="Calibri"/>
                <a:ea typeface="Calibri"/>
                <a:cs typeface="Calibri"/>
                <a:sym typeface="Calibri"/>
              </a:rPr>
            </a:br>
            <a:br>
              <a:rPr b="0" i="0" lang="en-US" sz="3200">
                <a:solidFill>
                  <a:srgbClr val="EBEBEB"/>
                </a:solidFill>
                <a:latin typeface="Calibri"/>
                <a:ea typeface="Calibri"/>
                <a:cs typeface="Calibri"/>
                <a:sym typeface="Calibri"/>
              </a:rPr>
            </a:br>
            <a:r>
              <a:rPr b="0" i="0" lang="en-US" sz="3200">
                <a:solidFill>
                  <a:srgbClr val="EBEBEB"/>
                </a:solidFill>
                <a:latin typeface="Calibri"/>
                <a:ea typeface="Calibri"/>
                <a:cs typeface="Calibri"/>
                <a:sym typeface="Calibri"/>
              </a:rPr>
              <a:t>CREATE PROTOTYPE</a:t>
            </a:r>
            <a:endParaRPr/>
          </a:p>
        </p:txBody>
      </p:sp>
      <p:graphicFrame>
        <p:nvGraphicFramePr>
          <p:cNvPr id="1117" name="Google Shape;1117;p56"/>
          <p:cNvGraphicFramePr/>
          <p:nvPr/>
        </p:nvGraphicFramePr>
        <p:xfrm>
          <a:off x="716544" y="786578"/>
          <a:ext cx="3000000" cy="3000000"/>
        </p:xfrm>
        <a:graphic>
          <a:graphicData uri="http://schemas.openxmlformats.org/drawingml/2006/table">
            <a:tbl>
              <a:tblPr>
                <a:noFill/>
                <a:tableStyleId>{33DC5A6B-C46C-491D-B6ED-A98A9655801B}</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Choose Curriculum</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Form Teams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Choose Slice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Gameplay</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Create Rules &amp; Pieces</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Post Mortem</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Assessment: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Quick Share!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Goals met?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Other Resources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Contact Info</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1118" name="Google Shape;1118;p56"/>
          <p:cNvSpPr txBox="1"/>
          <p:nvPr/>
        </p:nvSpPr>
        <p:spPr>
          <a:xfrm>
            <a:off x="628650" y="4912668"/>
            <a:ext cx="466219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Calibri"/>
                <a:ea typeface="Calibri"/>
                <a:cs typeface="Calibri"/>
                <a:sym typeface="Calibri"/>
              </a:rPr>
              <a:t>Copyright Crowell Interactive Inc. </a:t>
            </a:r>
            <a:endParaRPr sz="900">
              <a:solidFill>
                <a:schemeClr val="dk1"/>
              </a:solidFill>
              <a:latin typeface="Calibri"/>
              <a:ea typeface="Calibri"/>
              <a:cs typeface="Calibri"/>
              <a:sym typeface="Calibri"/>
            </a:endParaRPr>
          </a:p>
        </p:txBody>
      </p:sp>
      <p:sp>
        <p:nvSpPr>
          <p:cNvPr id="1119" name="Google Shape;1119;p56"/>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57"/>
          <p:cNvSpPr txBox="1"/>
          <p:nvPr>
            <p:ph type="title"/>
          </p:nvPr>
        </p:nvSpPr>
        <p:spPr>
          <a:xfrm>
            <a:off x="1592709" y="4102663"/>
            <a:ext cx="5915025" cy="575483"/>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3000"/>
              <a:buFont typeface="Calibri"/>
              <a:buNone/>
            </a:pPr>
            <a:r>
              <a:rPr lang="en-US"/>
              <a:t>ON PROTOTYPE DEV</a:t>
            </a:r>
            <a:endParaRPr/>
          </a:p>
        </p:txBody>
      </p:sp>
      <p:pic>
        <p:nvPicPr>
          <p:cNvPr descr="Image result for prototyping board game" id="1125" name="Google Shape;1125;p57"/>
          <p:cNvPicPr preferRelativeResize="0"/>
          <p:nvPr/>
        </p:nvPicPr>
        <p:blipFill rotWithShape="1">
          <a:blip r:embed="rId3">
            <a:alphaModFix/>
          </a:blip>
          <a:srcRect b="0" l="0" r="0" t="0"/>
          <a:stretch/>
        </p:blipFill>
        <p:spPr>
          <a:xfrm>
            <a:off x="3485181" y="461000"/>
            <a:ext cx="1812617" cy="1359462"/>
          </a:xfrm>
          <a:prstGeom prst="rect">
            <a:avLst/>
          </a:prstGeom>
          <a:noFill/>
          <a:ln>
            <a:noFill/>
          </a:ln>
        </p:spPr>
      </p:pic>
      <p:pic>
        <p:nvPicPr>
          <p:cNvPr descr="Image result for board game jam" id="1126" name="Google Shape;1126;p57"/>
          <p:cNvPicPr preferRelativeResize="0"/>
          <p:nvPr/>
        </p:nvPicPr>
        <p:blipFill rotWithShape="1">
          <a:blip r:embed="rId4">
            <a:alphaModFix/>
          </a:blip>
          <a:srcRect b="0" l="0" r="0" t="0"/>
          <a:stretch/>
        </p:blipFill>
        <p:spPr>
          <a:xfrm>
            <a:off x="5866072" y="1474528"/>
            <a:ext cx="1641662" cy="1231247"/>
          </a:xfrm>
          <a:prstGeom prst="rect">
            <a:avLst/>
          </a:prstGeom>
          <a:noFill/>
          <a:ln>
            <a:noFill/>
          </a:ln>
        </p:spPr>
      </p:pic>
      <p:pic>
        <p:nvPicPr>
          <p:cNvPr descr="Image result for writing rules whiteboard" id="1127" name="Google Shape;1127;p57"/>
          <p:cNvPicPr preferRelativeResize="0"/>
          <p:nvPr/>
        </p:nvPicPr>
        <p:blipFill rotWithShape="1">
          <a:blip r:embed="rId5">
            <a:alphaModFix/>
          </a:blip>
          <a:srcRect b="0" l="0" r="0" t="0"/>
          <a:stretch/>
        </p:blipFill>
        <p:spPr>
          <a:xfrm>
            <a:off x="3747371" y="2493864"/>
            <a:ext cx="1795062" cy="1265893"/>
          </a:xfrm>
          <a:prstGeom prst="rect">
            <a:avLst/>
          </a:prstGeom>
          <a:noFill/>
          <a:ln>
            <a:noFill/>
          </a:ln>
        </p:spPr>
      </p:pic>
      <p:pic>
        <p:nvPicPr>
          <p:cNvPr descr="Image result for making game pieces" id="1128" name="Google Shape;1128;p57"/>
          <p:cNvPicPr preferRelativeResize="0"/>
          <p:nvPr/>
        </p:nvPicPr>
        <p:blipFill rotWithShape="1">
          <a:blip r:embed="rId6">
            <a:alphaModFix/>
          </a:blip>
          <a:srcRect b="0" l="0" r="0" t="0"/>
          <a:stretch/>
        </p:blipFill>
        <p:spPr>
          <a:xfrm>
            <a:off x="1592709" y="2008849"/>
            <a:ext cx="1810061" cy="1238081"/>
          </a:xfrm>
          <a:prstGeom prst="rect">
            <a:avLst/>
          </a:prstGeom>
          <a:noFill/>
          <a:ln>
            <a:noFill/>
          </a:ln>
        </p:spPr>
      </p:pic>
      <p:sp>
        <p:nvSpPr>
          <p:cNvPr id="1129" name="Google Shape;1129;p57"/>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58"/>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PROTOTYPE DEVELOPMENT PHASE</a:t>
            </a:r>
            <a:endParaRPr/>
          </a:p>
        </p:txBody>
      </p:sp>
      <p:sp>
        <p:nvSpPr>
          <p:cNvPr id="1135" name="Google Shape;1135;p58"/>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fontScale="92500" lnSpcReduction="10000"/>
          </a:bodyPr>
          <a:lstStyle/>
          <a:p>
            <a:pPr indent="-214344" lvl="0" marL="214313" rtl="0" algn="l">
              <a:spcBef>
                <a:spcPts val="0"/>
              </a:spcBef>
              <a:spcAft>
                <a:spcPts val="0"/>
              </a:spcAft>
              <a:buSzPct val="100000"/>
              <a:buChar char="•"/>
            </a:pPr>
            <a:r>
              <a:rPr b="1" lang="en-US" sz="3300"/>
              <a:t>Communicate &amp; Collaborate</a:t>
            </a:r>
            <a:endParaRPr/>
          </a:p>
          <a:p>
            <a:pPr indent="-20511" lvl="0" marL="214313" rtl="0" algn="l">
              <a:spcBef>
                <a:spcPts val="750"/>
              </a:spcBef>
              <a:spcAft>
                <a:spcPts val="0"/>
              </a:spcAft>
              <a:buSzPct val="100000"/>
              <a:buNone/>
            </a:pPr>
            <a:r>
              <a:t/>
            </a:r>
            <a:endParaRPr b="1" sz="3300"/>
          </a:p>
          <a:p>
            <a:pPr indent="-214344" lvl="0" marL="214313" rtl="0" algn="l">
              <a:spcBef>
                <a:spcPts val="750"/>
              </a:spcBef>
              <a:spcAft>
                <a:spcPts val="0"/>
              </a:spcAft>
              <a:buSzPct val="100000"/>
              <a:buChar char="•"/>
            </a:pPr>
            <a:r>
              <a:rPr b="1" lang="en-US" sz="3300"/>
              <a:t>Use the tools</a:t>
            </a:r>
            <a:endParaRPr/>
          </a:p>
          <a:p>
            <a:pPr indent="-20511" lvl="0" marL="214313" rtl="0" algn="l">
              <a:spcBef>
                <a:spcPts val="750"/>
              </a:spcBef>
              <a:spcAft>
                <a:spcPts val="0"/>
              </a:spcAft>
              <a:buSzPct val="100000"/>
              <a:buNone/>
            </a:pPr>
            <a:r>
              <a:t/>
            </a:r>
            <a:endParaRPr b="1" sz="3300"/>
          </a:p>
          <a:p>
            <a:pPr indent="-214344" lvl="0" marL="214313" rtl="0" algn="l">
              <a:spcBef>
                <a:spcPts val="750"/>
              </a:spcBef>
              <a:spcAft>
                <a:spcPts val="0"/>
              </a:spcAft>
              <a:buSzPct val="100000"/>
              <a:buChar char="•"/>
            </a:pPr>
            <a:r>
              <a:rPr b="1" lang="en-US" sz="3300"/>
              <a:t>Evolve til it feels right</a:t>
            </a:r>
            <a:endParaRPr/>
          </a:p>
        </p:txBody>
      </p:sp>
      <p:sp>
        <p:nvSpPr>
          <p:cNvPr id="1136" name="Google Shape;1136;p58"/>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5"/>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WHAT ARE WE DOING HERE?</a:t>
            </a:r>
            <a:endParaRPr/>
          </a:p>
        </p:txBody>
      </p:sp>
      <p:sp>
        <p:nvSpPr>
          <p:cNvPr id="139" name="Google Shape;139;p5"/>
          <p:cNvSpPr txBox="1"/>
          <p:nvPr>
            <p:ph idx="1" type="body"/>
          </p:nvPr>
        </p:nvSpPr>
        <p:spPr>
          <a:xfrm>
            <a:off x="514351" y="1606551"/>
            <a:ext cx="7598569" cy="1355235"/>
          </a:xfrm>
          <a:prstGeom prst="rect">
            <a:avLst/>
          </a:prstGeom>
          <a:noFill/>
          <a:ln>
            <a:noFill/>
          </a:ln>
        </p:spPr>
        <p:txBody>
          <a:bodyPr anchorCtr="0" anchor="ctr" bIns="45700" lIns="91425" spcFirstLastPara="1" rIns="91425" wrap="square" tIns="45700">
            <a:normAutofit fontScale="92500"/>
          </a:bodyPr>
          <a:lstStyle/>
          <a:p>
            <a:pPr indent="0" lvl="0" marL="0" rtl="0" algn="ctr">
              <a:spcBef>
                <a:spcPts val="0"/>
              </a:spcBef>
              <a:spcAft>
                <a:spcPts val="0"/>
              </a:spcAft>
              <a:buSzPct val="100000"/>
              <a:buNone/>
            </a:pPr>
            <a:r>
              <a:rPr lang="en-US" sz="2400"/>
              <a:t>Learning a proven process that has been used by Chris and Adam to successfully create effective and engaging GBL games.</a:t>
            </a:r>
            <a:endParaRPr/>
          </a:p>
          <a:p>
            <a:pPr indent="-61913" lvl="0" marL="214313" rtl="0" algn="ctr">
              <a:spcBef>
                <a:spcPts val="750"/>
              </a:spcBef>
              <a:spcAft>
                <a:spcPts val="0"/>
              </a:spcAft>
              <a:buSzPct val="100000"/>
              <a:buNone/>
            </a:pPr>
            <a:r>
              <a:t/>
            </a:r>
            <a:endParaRPr sz="2400"/>
          </a:p>
        </p:txBody>
      </p:sp>
      <p:pic>
        <p:nvPicPr>
          <p:cNvPr descr="Image result for blueprint" id="140" name="Google Shape;140;p5"/>
          <p:cNvPicPr preferRelativeResize="0"/>
          <p:nvPr/>
        </p:nvPicPr>
        <p:blipFill rotWithShape="1">
          <a:blip r:embed="rId3">
            <a:alphaModFix/>
          </a:blip>
          <a:srcRect b="0" l="0" r="0" t="0"/>
          <a:stretch/>
        </p:blipFill>
        <p:spPr>
          <a:xfrm>
            <a:off x="3489652" y="3232055"/>
            <a:ext cx="1964531" cy="1307306"/>
          </a:xfrm>
          <a:prstGeom prst="rect">
            <a:avLst/>
          </a:prstGeom>
          <a:noFill/>
          <a:ln>
            <a:noFill/>
          </a:ln>
        </p:spPr>
      </p:pic>
      <p:sp>
        <p:nvSpPr>
          <p:cNvPr id="141" name="Google Shape;141;p5"/>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59"/>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PROTOTYPE</a:t>
            </a:r>
            <a:r>
              <a:rPr lang="en-US"/>
              <a:t>: CREATE, PLAY, REVIEW, EVOLVE</a:t>
            </a:r>
            <a:endParaRPr/>
          </a:p>
        </p:txBody>
      </p:sp>
      <p:sp>
        <p:nvSpPr>
          <p:cNvPr id="1142" name="Google Shape;1142;p59"/>
          <p:cNvSpPr txBox="1"/>
          <p:nvPr>
            <p:ph idx="1" type="body"/>
          </p:nvPr>
        </p:nvSpPr>
        <p:spPr>
          <a:xfrm>
            <a:off x="1409656" y="919440"/>
            <a:ext cx="2587301" cy="1725092"/>
          </a:xfrm>
          <a:prstGeom prst="rect">
            <a:avLst/>
          </a:prstGeom>
          <a:noFill/>
          <a:ln>
            <a:noFill/>
          </a:ln>
        </p:spPr>
        <p:txBody>
          <a:bodyPr anchorCtr="0" anchor="t" bIns="45700" lIns="91425" spcFirstLastPara="1" rIns="91425" wrap="square" tIns="45700">
            <a:noAutofit/>
          </a:bodyPr>
          <a:lstStyle/>
          <a:p>
            <a:pPr indent="-214313" lvl="0" marL="214313" rtl="0" algn="l">
              <a:spcBef>
                <a:spcPts val="0"/>
              </a:spcBef>
              <a:spcAft>
                <a:spcPts val="0"/>
              </a:spcAft>
              <a:buSzPts val="1300"/>
              <a:buChar char="•"/>
            </a:pPr>
            <a:r>
              <a:rPr b="1" lang="en-US"/>
              <a:t>Deliverable</a:t>
            </a:r>
            <a:r>
              <a:rPr lang="en-US"/>
              <a:t>: Ugly Prototype that achieves the Goals.</a:t>
            </a:r>
            <a:endParaRPr/>
          </a:p>
          <a:p>
            <a:pPr indent="-128588" lvl="1" marL="128588" rtl="0" algn="l">
              <a:spcBef>
                <a:spcPts val="1313"/>
              </a:spcBef>
              <a:spcAft>
                <a:spcPts val="0"/>
              </a:spcAft>
              <a:buSzPts val="1800"/>
              <a:buChar char="•"/>
            </a:pPr>
            <a:r>
              <a:rPr b="1" lang="en-US" sz="1800"/>
              <a:t>Process</a:t>
            </a:r>
            <a:r>
              <a:rPr lang="en-US" sz="1800"/>
              <a:t>: See chart </a:t>
            </a:r>
            <a:r>
              <a:rPr lang="en-US"/>
              <a:t>🡺</a:t>
            </a:r>
            <a:endParaRPr sz="1800"/>
          </a:p>
        </p:txBody>
      </p:sp>
      <p:sp>
        <p:nvSpPr>
          <p:cNvPr id="1143" name="Google Shape;1143;p59"/>
          <p:cNvSpPr/>
          <p:nvPr/>
        </p:nvSpPr>
        <p:spPr>
          <a:xfrm>
            <a:off x="4475161" y="1301999"/>
            <a:ext cx="2134403" cy="1051490"/>
          </a:xfrm>
          <a:custGeom>
            <a:rect b="b" l="l" r="r" t="t"/>
            <a:pathLst>
              <a:path extrusionOk="0" h="2549883" w="2845871">
                <a:moveTo>
                  <a:pt x="0" y="424989"/>
                </a:moveTo>
                <a:cubicBezTo>
                  <a:pt x="0" y="190274"/>
                  <a:pt x="190274" y="0"/>
                  <a:pt x="424989" y="0"/>
                </a:cubicBezTo>
                <a:lnTo>
                  <a:pt x="2420882" y="0"/>
                </a:lnTo>
                <a:cubicBezTo>
                  <a:pt x="2655597" y="0"/>
                  <a:pt x="2845871" y="190274"/>
                  <a:pt x="2845871" y="424989"/>
                </a:cubicBezTo>
                <a:lnTo>
                  <a:pt x="2845871" y="2124894"/>
                </a:lnTo>
                <a:cubicBezTo>
                  <a:pt x="2845871" y="2359609"/>
                  <a:pt x="2655597" y="2549883"/>
                  <a:pt x="2420882" y="2549883"/>
                </a:cubicBezTo>
                <a:lnTo>
                  <a:pt x="424989" y="2549883"/>
                </a:lnTo>
                <a:cubicBezTo>
                  <a:pt x="190274" y="2549883"/>
                  <a:pt x="0" y="2359609"/>
                  <a:pt x="0" y="2124894"/>
                </a:cubicBezTo>
                <a:lnTo>
                  <a:pt x="0" y="424989"/>
                </a:lnTo>
                <a:close/>
              </a:path>
            </a:pathLst>
          </a:custGeom>
          <a:solidFill>
            <a:srgbClr val="7030A0"/>
          </a:solidFill>
          <a:ln cap="rnd" cmpd="sng" w="19050">
            <a:solidFill>
              <a:schemeClr val="lt1"/>
            </a:solidFill>
            <a:prstDash val="solid"/>
            <a:round/>
            <a:headEnd len="sm" w="sm" type="none"/>
            <a:tailEnd len="sm" w="sm" type="none"/>
          </a:ln>
        </p:spPr>
        <p:txBody>
          <a:bodyPr anchorCtr="0" anchor="ctr" bIns="161925" lIns="161925" spcFirstLastPara="1" rIns="161925" wrap="square" tIns="161925">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1: Create/Update</a:t>
            </a:r>
            <a:endParaRPr b="1" sz="1800">
              <a:solidFill>
                <a:schemeClr val="lt1"/>
              </a:solidFill>
              <a:latin typeface="Calibri"/>
              <a:ea typeface="Calibri"/>
              <a:cs typeface="Calibri"/>
              <a:sym typeface="Calibri"/>
            </a:endParaRPr>
          </a:p>
          <a:p>
            <a:pPr indent="-128588" lvl="1" marL="128588" marR="0" rtl="0" algn="l">
              <a:lnSpc>
                <a:spcPct val="90000"/>
              </a:lnSpc>
              <a:spcBef>
                <a:spcPts val="630"/>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Create and Update the game pieces and rules</a:t>
            </a:r>
            <a:endParaRPr b="1" i="0" sz="1350" u="none" cap="none" strike="noStrike">
              <a:solidFill>
                <a:schemeClr val="lt1"/>
              </a:solidFill>
              <a:latin typeface="Calibri"/>
              <a:ea typeface="Calibri"/>
              <a:cs typeface="Calibri"/>
              <a:sym typeface="Calibri"/>
            </a:endParaRPr>
          </a:p>
        </p:txBody>
      </p:sp>
      <p:sp>
        <p:nvSpPr>
          <p:cNvPr id="1144" name="Google Shape;1144;p59"/>
          <p:cNvSpPr/>
          <p:nvPr/>
        </p:nvSpPr>
        <p:spPr>
          <a:xfrm>
            <a:off x="5729288" y="2754430"/>
            <a:ext cx="2631880" cy="1515407"/>
          </a:xfrm>
          <a:custGeom>
            <a:rect b="b" l="l" r="r" t="t"/>
            <a:pathLst>
              <a:path extrusionOk="0" h="2549883" w="2845871">
                <a:moveTo>
                  <a:pt x="0" y="424989"/>
                </a:moveTo>
                <a:cubicBezTo>
                  <a:pt x="0" y="190274"/>
                  <a:pt x="190274" y="0"/>
                  <a:pt x="424989" y="0"/>
                </a:cubicBezTo>
                <a:lnTo>
                  <a:pt x="2420882" y="0"/>
                </a:lnTo>
                <a:cubicBezTo>
                  <a:pt x="2655597" y="0"/>
                  <a:pt x="2845871" y="190274"/>
                  <a:pt x="2845871" y="424989"/>
                </a:cubicBezTo>
                <a:lnTo>
                  <a:pt x="2845871" y="2124894"/>
                </a:lnTo>
                <a:cubicBezTo>
                  <a:pt x="2845871" y="2359609"/>
                  <a:pt x="2655597" y="2549883"/>
                  <a:pt x="2420882" y="2549883"/>
                </a:cubicBezTo>
                <a:lnTo>
                  <a:pt x="424989" y="2549883"/>
                </a:lnTo>
                <a:cubicBezTo>
                  <a:pt x="190274" y="2549883"/>
                  <a:pt x="0" y="2359609"/>
                  <a:pt x="0" y="2124894"/>
                </a:cubicBezTo>
                <a:lnTo>
                  <a:pt x="0" y="424989"/>
                </a:lnTo>
                <a:close/>
              </a:path>
            </a:pathLst>
          </a:custGeom>
          <a:solidFill>
            <a:srgbClr val="552579"/>
          </a:solidFill>
          <a:ln cap="rnd" cmpd="sng" w="19050">
            <a:solidFill>
              <a:schemeClr val="lt1"/>
            </a:solidFill>
            <a:prstDash val="solid"/>
            <a:round/>
            <a:headEnd len="sm" w="sm" type="none"/>
            <a:tailEnd len="sm" w="sm" type="none"/>
          </a:ln>
        </p:spPr>
        <p:txBody>
          <a:bodyPr anchorCtr="0" anchor="ctr" bIns="161925" lIns="161925" spcFirstLastPara="1" rIns="161925" wrap="square" tIns="161925">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2: Playtest </a:t>
            </a:r>
            <a:endParaRPr b="1" sz="1800">
              <a:solidFill>
                <a:schemeClr val="lt1"/>
              </a:solidFill>
              <a:latin typeface="Calibri"/>
              <a:ea typeface="Calibri"/>
              <a:cs typeface="Calibri"/>
              <a:sym typeface="Calibri"/>
            </a:endParaRPr>
          </a:p>
          <a:p>
            <a:pPr indent="-128588" lvl="1" marL="128588" marR="0" rtl="0" algn="l">
              <a:lnSpc>
                <a:spcPct val="90000"/>
              </a:lnSpc>
              <a:spcBef>
                <a:spcPts val="630"/>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Watch for Blockages</a:t>
            </a:r>
            <a:endParaRPr b="1" i="0" sz="1350" u="none" cap="none" strike="noStrike">
              <a:solidFill>
                <a:schemeClr val="lt1"/>
              </a:solidFill>
              <a:latin typeface="Calibri"/>
              <a:ea typeface="Calibri"/>
              <a:cs typeface="Calibri"/>
              <a:sym typeface="Calibri"/>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Increasingly depend on Rules </a:t>
            </a:r>
            <a:r>
              <a:rPr b="0" i="1" lang="en-US" sz="1350" u="none" cap="none" strike="noStrike">
                <a:solidFill>
                  <a:schemeClr val="lt1"/>
                </a:solidFill>
                <a:latin typeface="Calibri"/>
                <a:ea typeface="Calibri"/>
                <a:cs typeface="Calibri"/>
                <a:sym typeface="Calibri"/>
              </a:rPr>
              <a:t>exactly </a:t>
            </a:r>
            <a:r>
              <a:rPr b="0" i="0" lang="en-US" sz="1350" u="none" cap="none" strike="noStrike">
                <a:solidFill>
                  <a:schemeClr val="lt1"/>
                </a:solidFill>
                <a:latin typeface="Calibri"/>
                <a:ea typeface="Calibri"/>
                <a:cs typeface="Calibri"/>
                <a:sym typeface="Calibri"/>
              </a:rPr>
              <a:t>as written.</a:t>
            </a:r>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Update changes as needed. </a:t>
            </a:r>
            <a:endParaRPr b="0" i="0" sz="1350" u="none" cap="none" strike="noStrike">
              <a:solidFill>
                <a:schemeClr val="lt1"/>
              </a:solidFill>
              <a:latin typeface="Calibri"/>
              <a:ea typeface="Calibri"/>
              <a:cs typeface="Calibri"/>
              <a:sym typeface="Calibri"/>
            </a:endParaRPr>
          </a:p>
        </p:txBody>
      </p:sp>
      <p:sp>
        <p:nvSpPr>
          <p:cNvPr id="1145" name="Google Shape;1145;p59"/>
          <p:cNvSpPr/>
          <p:nvPr/>
        </p:nvSpPr>
        <p:spPr>
          <a:xfrm>
            <a:off x="1913316" y="2745239"/>
            <a:ext cx="3267481" cy="1580055"/>
          </a:xfrm>
          <a:custGeom>
            <a:rect b="b" l="l" r="r" t="t"/>
            <a:pathLst>
              <a:path extrusionOk="0" h="2549883" w="3699939">
                <a:moveTo>
                  <a:pt x="0" y="424989"/>
                </a:moveTo>
                <a:cubicBezTo>
                  <a:pt x="0" y="190274"/>
                  <a:pt x="190274" y="0"/>
                  <a:pt x="424989" y="0"/>
                </a:cubicBezTo>
                <a:lnTo>
                  <a:pt x="3274950" y="0"/>
                </a:lnTo>
                <a:cubicBezTo>
                  <a:pt x="3509665" y="0"/>
                  <a:pt x="3699939" y="190274"/>
                  <a:pt x="3699939" y="424989"/>
                </a:cubicBezTo>
                <a:lnTo>
                  <a:pt x="3699939" y="2124894"/>
                </a:lnTo>
                <a:cubicBezTo>
                  <a:pt x="3699939" y="2359609"/>
                  <a:pt x="3509665" y="2549883"/>
                  <a:pt x="3274950" y="2549883"/>
                </a:cubicBezTo>
                <a:lnTo>
                  <a:pt x="424989" y="2549883"/>
                </a:lnTo>
                <a:cubicBezTo>
                  <a:pt x="190274" y="2549883"/>
                  <a:pt x="0" y="2359609"/>
                  <a:pt x="0" y="2124894"/>
                </a:cubicBezTo>
                <a:lnTo>
                  <a:pt x="0" y="424989"/>
                </a:lnTo>
                <a:close/>
              </a:path>
            </a:pathLst>
          </a:custGeom>
          <a:solidFill>
            <a:srgbClr val="3E1B59"/>
          </a:solidFill>
          <a:ln cap="rnd" cmpd="sng" w="19050">
            <a:solidFill>
              <a:schemeClr val="lt1"/>
            </a:solidFill>
            <a:prstDash val="solid"/>
            <a:round/>
            <a:headEnd len="sm" w="sm" type="none"/>
            <a:tailEnd len="sm" w="sm" type="none"/>
          </a:ln>
        </p:spPr>
        <p:txBody>
          <a:bodyPr anchorCtr="0" anchor="ctr" bIns="161925" lIns="161925" spcFirstLastPara="1" rIns="161925" wrap="square" tIns="161925">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3: Review</a:t>
            </a:r>
            <a:endParaRPr b="1" sz="1800">
              <a:solidFill>
                <a:schemeClr val="lt1"/>
              </a:solidFill>
              <a:latin typeface="Calibri"/>
              <a:ea typeface="Calibri"/>
              <a:cs typeface="Calibri"/>
              <a:sym typeface="Calibri"/>
            </a:endParaRPr>
          </a:p>
          <a:p>
            <a:pPr indent="-128588" lvl="1" marL="128588" marR="0" rtl="0" algn="l">
              <a:lnSpc>
                <a:spcPct val="90000"/>
              </a:lnSpc>
              <a:spcBef>
                <a:spcPts val="630"/>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Are Concepts being used as gameplay?</a:t>
            </a:r>
            <a:endParaRPr b="1" i="0" sz="1350" u="none" cap="none" strike="noStrike">
              <a:solidFill>
                <a:schemeClr val="lt1"/>
              </a:solidFill>
              <a:latin typeface="Calibri"/>
              <a:ea typeface="Calibri"/>
              <a:cs typeface="Calibri"/>
              <a:sym typeface="Calibri"/>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Pedagogy solid?</a:t>
            </a:r>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Meaningful choices?</a:t>
            </a:r>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Balance: Easy/Hard</a:t>
            </a:r>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What should be changed?</a:t>
            </a:r>
            <a:endParaRPr/>
          </a:p>
        </p:txBody>
      </p:sp>
      <p:sp>
        <p:nvSpPr>
          <p:cNvPr id="1146" name="Google Shape;1146;p59"/>
          <p:cNvSpPr/>
          <p:nvPr/>
        </p:nvSpPr>
        <p:spPr>
          <a:xfrm>
            <a:off x="6115050" y="1787280"/>
            <a:ext cx="1200150" cy="1714500"/>
          </a:xfrm>
          <a:prstGeom prst="arc">
            <a:avLst>
              <a:gd fmla="val 16200000" name="adj1"/>
              <a:gd fmla="val 0" name="adj2"/>
            </a:avLst>
          </a:prstGeom>
          <a:noFill/>
          <a:ln cap="flat" cmpd="sng" w="76200">
            <a:solidFill>
              <a:srgbClr val="AA72D4"/>
            </a:solidFill>
            <a:prstDash val="solid"/>
            <a:round/>
            <a:headEnd len="sm" w="sm" type="none"/>
            <a:tailEnd len="med" w="med" type="triangl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47" name="Google Shape;1147;p59"/>
          <p:cNvSpPr/>
          <p:nvPr/>
        </p:nvSpPr>
        <p:spPr>
          <a:xfrm rot="-5400000">
            <a:off x="3733659" y="1846351"/>
            <a:ext cx="1153555" cy="1318478"/>
          </a:xfrm>
          <a:prstGeom prst="arc">
            <a:avLst>
              <a:gd fmla="val 16200000" name="adj1"/>
              <a:gd fmla="val 0" name="adj2"/>
            </a:avLst>
          </a:prstGeom>
          <a:noFill/>
          <a:ln cap="flat" cmpd="sng" w="76200">
            <a:solidFill>
              <a:srgbClr val="AA72D4"/>
            </a:solidFill>
            <a:prstDash val="solid"/>
            <a:round/>
            <a:headEnd len="sm" w="sm" type="none"/>
            <a:tailEnd len="med" w="med" type="triangl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48" name="Google Shape;1148;p59"/>
          <p:cNvSpPr/>
          <p:nvPr/>
        </p:nvSpPr>
        <p:spPr>
          <a:xfrm rot="7602371">
            <a:off x="4662252" y="3110166"/>
            <a:ext cx="1200150" cy="1714500"/>
          </a:xfrm>
          <a:prstGeom prst="arc">
            <a:avLst>
              <a:gd fmla="val 16200000" name="adj1"/>
              <a:gd fmla="val 0" name="adj2"/>
            </a:avLst>
          </a:prstGeom>
          <a:noFill/>
          <a:ln cap="flat" cmpd="sng" w="76200">
            <a:solidFill>
              <a:srgbClr val="AA72D4"/>
            </a:solidFill>
            <a:prstDash val="solid"/>
            <a:round/>
            <a:headEnd len="sm" w="sm" type="none"/>
            <a:tailEnd len="med" w="med" type="triangl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49" name="Google Shape;1149;p5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53" name="Shape 1153"/>
        <p:cNvGrpSpPr/>
        <p:nvPr/>
      </p:nvGrpSpPr>
      <p:grpSpPr>
        <a:xfrm>
          <a:off x="0" y="0"/>
          <a:ext cx="0" cy="0"/>
          <a:chOff x="0" y="0"/>
          <a:chExt cx="0" cy="0"/>
        </a:xfrm>
      </p:grpSpPr>
      <p:sp>
        <p:nvSpPr>
          <p:cNvPr id="1154" name="Google Shape;1154;p60"/>
          <p:cNvSpPr txBox="1"/>
          <p:nvPr>
            <p:ph type="title"/>
          </p:nvPr>
        </p:nvSpPr>
        <p:spPr>
          <a:xfrm>
            <a:off x="1592709" y="4102663"/>
            <a:ext cx="5915025" cy="575483"/>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3000"/>
              <a:buFont typeface="Calibri"/>
              <a:buNone/>
            </a:pPr>
            <a:r>
              <a:rPr lang="en-US"/>
              <a:t>GO TO BREAKOUT ROOMS</a:t>
            </a:r>
            <a:endParaRPr/>
          </a:p>
        </p:txBody>
      </p:sp>
      <p:pic>
        <p:nvPicPr>
          <p:cNvPr descr="Image result for prototyping board game" id="1155" name="Google Shape;1155;p60"/>
          <p:cNvPicPr preferRelativeResize="0"/>
          <p:nvPr/>
        </p:nvPicPr>
        <p:blipFill rotWithShape="1">
          <a:blip r:embed="rId3">
            <a:alphaModFix/>
          </a:blip>
          <a:srcRect b="0" l="0" r="0" t="0"/>
          <a:stretch/>
        </p:blipFill>
        <p:spPr>
          <a:xfrm>
            <a:off x="3485181" y="461000"/>
            <a:ext cx="1812617" cy="1359462"/>
          </a:xfrm>
          <a:prstGeom prst="rect">
            <a:avLst/>
          </a:prstGeom>
          <a:noFill/>
          <a:ln>
            <a:noFill/>
          </a:ln>
        </p:spPr>
      </p:pic>
      <p:pic>
        <p:nvPicPr>
          <p:cNvPr descr="Image result for board game jam" id="1156" name="Google Shape;1156;p60"/>
          <p:cNvPicPr preferRelativeResize="0"/>
          <p:nvPr/>
        </p:nvPicPr>
        <p:blipFill rotWithShape="1">
          <a:blip r:embed="rId4">
            <a:alphaModFix/>
          </a:blip>
          <a:srcRect b="0" l="0" r="0" t="0"/>
          <a:stretch/>
        </p:blipFill>
        <p:spPr>
          <a:xfrm>
            <a:off x="5866072" y="1474528"/>
            <a:ext cx="1641662" cy="1231247"/>
          </a:xfrm>
          <a:prstGeom prst="rect">
            <a:avLst/>
          </a:prstGeom>
          <a:noFill/>
          <a:ln>
            <a:noFill/>
          </a:ln>
        </p:spPr>
      </p:pic>
      <p:pic>
        <p:nvPicPr>
          <p:cNvPr descr="Image result for writing rules whiteboard" id="1157" name="Google Shape;1157;p60"/>
          <p:cNvPicPr preferRelativeResize="0"/>
          <p:nvPr/>
        </p:nvPicPr>
        <p:blipFill rotWithShape="1">
          <a:blip r:embed="rId5">
            <a:alphaModFix/>
          </a:blip>
          <a:srcRect b="0" l="0" r="0" t="0"/>
          <a:stretch/>
        </p:blipFill>
        <p:spPr>
          <a:xfrm>
            <a:off x="3747371" y="2493864"/>
            <a:ext cx="1795062" cy="1265893"/>
          </a:xfrm>
          <a:prstGeom prst="rect">
            <a:avLst/>
          </a:prstGeom>
          <a:noFill/>
          <a:ln>
            <a:noFill/>
          </a:ln>
        </p:spPr>
      </p:pic>
      <p:pic>
        <p:nvPicPr>
          <p:cNvPr descr="Image result for making game pieces" id="1158" name="Google Shape;1158;p60"/>
          <p:cNvPicPr preferRelativeResize="0"/>
          <p:nvPr/>
        </p:nvPicPr>
        <p:blipFill rotWithShape="1">
          <a:blip r:embed="rId6">
            <a:alphaModFix/>
          </a:blip>
          <a:srcRect b="0" l="0" r="0" t="0"/>
          <a:stretch/>
        </p:blipFill>
        <p:spPr>
          <a:xfrm>
            <a:off x="1592709" y="2008849"/>
            <a:ext cx="1810061" cy="1238081"/>
          </a:xfrm>
          <a:prstGeom prst="rect">
            <a:avLst/>
          </a:prstGeom>
          <a:noFill/>
          <a:ln>
            <a:noFill/>
          </a:ln>
        </p:spPr>
      </p:pic>
      <p:sp>
        <p:nvSpPr>
          <p:cNvPr id="1159" name="Google Shape;1159;p60"/>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63" name="Shape 1163"/>
        <p:cNvGrpSpPr/>
        <p:nvPr/>
      </p:nvGrpSpPr>
      <p:grpSpPr>
        <a:xfrm>
          <a:off x="0" y="0"/>
          <a:ext cx="0" cy="0"/>
          <a:chOff x="0" y="0"/>
          <a:chExt cx="0" cy="0"/>
        </a:xfrm>
      </p:grpSpPr>
      <p:sp>
        <p:nvSpPr>
          <p:cNvPr id="1164" name="Google Shape;1164;p61"/>
          <p:cNvSpPr txBox="1"/>
          <p:nvPr>
            <p:ph type="title"/>
          </p:nvPr>
        </p:nvSpPr>
        <p:spPr>
          <a:xfrm>
            <a:off x="6026727" y="994410"/>
            <a:ext cx="2631497" cy="229988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EBEBEB"/>
              </a:buClr>
              <a:buSzPct val="100000"/>
              <a:buFont typeface="Calibri"/>
              <a:buNone/>
            </a:pPr>
            <a:r>
              <a:rPr b="0" i="0" lang="en-US" sz="3200">
                <a:solidFill>
                  <a:srgbClr val="EBEBEB"/>
                </a:solidFill>
                <a:latin typeface="Calibri"/>
                <a:ea typeface="Calibri"/>
                <a:cs typeface="Calibri"/>
                <a:sym typeface="Calibri"/>
              </a:rPr>
              <a:t>WORKSHOP SCHEDULE</a:t>
            </a:r>
            <a:br>
              <a:rPr b="0" i="0" lang="en-US" sz="3200">
                <a:solidFill>
                  <a:srgbClr val="EBEBEB"/>
                </a:solidFill>
                <a:latin typeface="Calibri"/>
                <a:ea typeface="Calibri"/>
                <a:cs typeface="Calibri"/>
                <a:sym typeface="Calibri"/>
              </a:rPr>
            </a:br>
            <a:br>
              <a:rPr b="0" i="0" lang="en-US" sz="3200">
                <a:solidFill>
                  <a:srgbClr val="EBEBEB"/>
                </a:solidFill>
                <a:latin typeface="Calibri"/>
                <a:ea typeface="Calibri"/>
                <a:cs typeface="Calibri"/>
                <a:sym typeface="Calibri"/>
              </a:rPr>
            </a:br>
            <a:r>
              <a:rPr b="0" i="0" lang="en-US" sz="3200">
                <a:solidFill>
                  <a:srgbClr val="EBEBEB"/>
                </a:solidFill>
                <a:latin typeface="Calibri"/>
                <a:ea typeface="Calibri"/>
                <a:cs typeface="Calibri"/>
                <a:sym typeface="Calibri"/>
              </a:rPr>
              <a:t>PROJECT POSTMORTEMS</a:t>
            </a:r>
            <a:endParaRPr/>
          </a:p>
        </p:txBody>
      </p:sp>
      <p:graphicFrame>
        <p:nvGraphicFramePr>
          <p:cNvPr id="1165" name="Google Shape;1165;p61"/>
          <p:cNvGraphicFramePr/>
          <p:nvPr/>
        </p:nvGraphicFramePr>
        <p:xfrm>
          <a:off x="716544" y="786578"/>
          <a:ext cx="3000000" cy="3000000"/>
        </p:xfrm>
        <a:graphic>
          <a:graphicData uri="http://schemas.openxmlformats.org/drawingml/2006/table">
            <a:tbl>
              <a:tblPr>
                <a:noFill/>
                <a:tableStyleId>{33DC5A6B-C46C-491D-B6ED-A98A9655801B}</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Choose Curriculum</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Form Teams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Choose Slice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Gameplay</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Create Rules &amp; Pieces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Postmortems</a:t>
                      </a:r>
                      <a:endParaRPr b="1" i="0" sz="800" u="none" cap="none" strike="noStrike">
                        <a:solidFill>
                          <a:srgbClr val="FFFF00"/>
                        </a:solidFill>
                        <a:latin typeface="Arial"/>
                        <a:ea typeface="Arial"/>
                        <a:cs typeface="Arial"/>
                        <a:sym typeface="Arial"/>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Assessment:</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Quick Share!</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Goals met?</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Other Resources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Contact Info</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1166" name="Google Shape;1166;p61"/>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62"/>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POST MORTEM</a:t>
            </a:r>
            <a:r>
              <a:rPr lang="en-US"/>
              <a:t>: Assess the project</a:t>
            </a:r>
            <a:endParaRPr/>
          </a:p>
        </p:txBody>
      </p:sp>
      <p:sp>
        <p:nvSpPr>
          <p:cNvPr id="1172" name="Google Shape;1172;p62"/>
          <p:cNvSpPr txBox="1"/>
          <p:nvPr>
            <p:ph idx="1" type="body"/>
          </p:nvPr>
        </p:nvSpPr>
        <p:spPr>
          <a:xfrm>
            <a:off x="346371" y="894575"/>
            <a:ext cx="3920100" cy="3799200"/>
          </a:xfrm>
          <a:prstGeom prst="rect">
            <a:avLst/>
          </a:prstGeom>
          <a:noFill/>
          <a:ln>
            <a:noFill/>
          </a:ln>
        </p:spPr>
        <p:txBody>
          <a:bodyPr anchorCtr="0" anchor="t" bIns="45700" lIns="91425" spcFirstLastPara="1" rIns="91425" wrap="square" tIns="45700">
            <a:normAutofit/>
          </a:bodyPr>
          <a:lstStyle/>
          <a:p>
            <a:pPr indent="0" lvl="0" marL="214312" rtl="0" algn="l">
              <a:spcBef>
                <a:spcPts val="0"/>
              </a:spcBef>
              <a:spcAft>
                <a:spcPts val="0"/>
              </a:spcAft>
              <a:buNone/>
            </a:pPr>
            <a:r>
              <a:rPr b="1" lang="en-US" sz="2500"/>
              <a:t>Part 1 - Pitch</a:t>
            </a:r>
            <a:r>
              <a:rPr lang="en-US" sz="2500"/>
              <a:t>: </a:t>
            </a:r>
            <a:endParaRPr sz="1750"/>
          </a:p>
          <a:p>
            <a:pPr indent="-256857" lvl="1" marL="557213" rtl="0" algn="l">
              <a:spcBef>
                <a:spcPts val="750"/>
              </a:spcBef>
              <a:spcAft>
                <a:spcPts val="0"/>
              </a:spcAft>
              <a:buSzPts val="2200"/>
              <a:buChar char="•"/>
            </a:pPr>
            <a:r>
              <a:rPr lang="en-US" sz="2200"/>
              <a:t>Each team gives a SHORT Pitch presentation about their game</a:t>
            </a:r>
            <a:endParaRPr sz="1600"/>
          </a:p>
          <a:p>
            <a:pPr indent="-254762" lvl="2" marL="900113" rtl="0" algn="l">
              <a:spcBef>
                <a:spcPts val="750"/>
              </a:spcBef>
              <a:spcAft>
                <a:spcPts val="0"/>
              </a:spcAft>
              <a:buSzPts val="1975"/>
              <a:buChar char="•"/>
            </a:pPr>
            <a:r>
              <a:rPr lang="en-US" sz="1975"/>
              <a:t>Intended Outcomes</a:t>
            </a:r>
            <a:endParaRPr sz="1450"/>
          </a:p>
          <a:p>
            <a:pPr indent="-254762" lvl="2" marL="900113" rtl="0" algn="l">
              <a:spcBef>
                <a:spcPts val="750"/>
              </a:spcBef>
              <a:spcAft>
                <a:spcPts val="0"/>
              </a:spcAft>
              <a:buSzPts val="1975"/>
              <a:buChar char="•"/>
            </a:pPr>
            <a:r>
              <a:rPr lang="en-US" sz="1975"/>
              <a:t>Curriculum Concepts</a:t>
            </a:r>
            <a:endParaRPr sz="1450"/>
          </a:p>
          <a:p>
            <a:pPr indent="-254762" lvl="2" marL="900113" rtl="0" algn="l">
              <a:spcBef>
                <a:spcPts val="750"/>
              </a:spcBef>
              <a:spcAft>
                <a:spcPts val="0"/>
              </a:spcAft>
              <a:buSzPts val="1975"/>
              <a:buChar char="•"/>
            </a:pPr>
            <a:r>
              <a:rPr lang="en-US" sz="1975"/>
              <a:t>Gameplay Description</a:t>
            </a:r>
            <a:endParaRPr sz="1450"/>
          </a:p>
          <a:p>
            <a:pPr indent="-254762" lvl="2" marL="900112" rtl="0" algn="l">
              <a:spcBef>
                <a:spcPts val="750"/>
              </a:spcBef>
              <a:spcAft>
                <a:spcPts val="0"/>
              </a:spcAft>
              <a:buSzPts val="1975"/>
              <a:buChar char="•"/>
            </a:pPr>
            <a:r>
              <a:rPr lang="en-US" sz="1975"/>
              <a:t>Satisfaction with results</a:t>
            </a:r>
            <a:endParaRPr sz="2200"/>
          </a:p>
        </p:txBody>
      </p:sp>
      <p:sp>
        <p:nvSpPr>
          <p:cNvPr id="1173" name="Google Shape;1173;p62"/>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174" name="Google Shape;1174;p62"/>
          <p:cNvSpPr txBox="1"/>
          <p:nvPr>
            <p:ph idx="1" type="body"/>
          </p:nvPr>
        </p:nvSpPr>
        <p:spPr>
          <a:xfrm>
            <a:off x="4931171" y="894575"/>
            <a:ext cx="3920100" cy="3799200"/>
          </a:xfrm>
          <a:prstGeom prst="rect">
            <a:avLst/>
          </a:prstGeom>
          <a:noFill/>
          <a:ln>
            <a:noFill/>
          </a:ln>
        </p:spPr>
        <p:txBody>
          <a:bodyPr anchorCtr="0" anchor="t" bIns="45700" lIns="91425" spcFirstLastPara="1" rIns="91425" wrap="square" tIns="45700">
            <a:normAutofit/>
          </a:bodyPr>
          <a:lstStyle/>
          <a:p>
            <a:pPr indent="0" lvl="0" marL="214312" rtl="0" algn="l">
              <a:spcBef>
                <a:spcPts val="750"/>
              </a:spcBef>
              <a:spcAft>
                <a:spcPts val="0"/>
              </a:spcAft>
              <a:buNone/>
            </a:pPr>
            <a:r>
              <a:rPr b="1" lang="en-US" sz="2500"/>
              <a:t>Part 2: Reflection</a:t>
            </a:r>
            <a:r>
              <a:rPr lang="en-US" sz="2500"/>
              <a:t>: </a:t>
            </a:r>
            <a:endParaRPr sz="1750"/>
          </a:p>
          <a:p>
            <a:pPr indent="-256857" lvl="1" marL="557212" rtl="0" algn="l">
              <a:spcBef>
                <a:spcPts val="750"/>
              </a:spcBef>
              <a:spcAft>
                <a:spcPts val="0"/>
              </a:spcAft>
              <a:buSzPts val="2200"/>
              <a:buChar char="•"/>
            </a:pPr>
            <a:r>
              <a:rPr b="1" lang="en-US" sz="2200"/>
              <a:t>Did we meet the Goals in:</a:t>
            </a:r>
            <a:endParaRPr sz="1600"/>
          </a:p>
          <a:p>
            <a:pPr indent="-252603" lvl="2" marL="900112" rtl="0" algn="l">
              <a:spcBef>
                <a:spcPts val="750"/>
              </a:spcBef>
              <a:spcAft>
                <a:spcPts val="0"/>
              </a:spcAft>
              <a:buSzPts val="1750"/>
              <a:buChar char="•"/>
            </a:pPr>
            <a:r>
              <a:rPr lang="en-US" sz="1750"/>
              <a:t>Education?</a:t>
            </a:r>
            <a:endParaRPr sz="1450"/>
          </a:p>
          <a:p>
            <a:pPr indent="-252603" lvl="2" marL="900112" rtl="0" algn="l">
              <a:spcBef>
                <a:spcPts val="750"/>
              </a:spcBef>
              <a:spcAft>
                <a:spcPts val="0"/>
              </a:spcAft>
              <a:buSzPts val="1750"/>
              <a:buChar char="•"/>
            </a:pPr>
            <a:r>
              <a:rPr lang="en-US" sz="1750"/>
              <a:t>Pedagogy?</a:t>
            </a:r>
            <a:endParaRPr sz="1450"/>
          </a:p>
          <a:p>
            <a:pPr indent="-252603" lvl="2" marL="900112" rtl="0" algn="l">
              <a:spcBef>
                <a:spcPts val="750"/>
              </a:spcBef>
              <a:spcAft>
                <a:spcPts val="0"/>
              </a:spcAft>
              <a:buSzPts val="1750"/>
              <a:buChar char="•"/>
            </a:pPr>
            <a:r>
              <a:rPr lang="en-US" sz="1750"/>
              <a:t>Engagement?</a:t>
            </a:r>
            <a:endParaRPr sz="1450"/>
          </a:p>
          <a:p>
            <a:pPr indent="-256857" lvl="1" marL="557212" rtl="0" algn="l">
              <a:spcBef>
                <a:spcPts val="750"/>
              </a:spcBef>
              <a:spcAft>
                <a:spcPts val="0"/>
              </a:spcAft>
              <a:buSzPts val="2200"/>
              <a:buChar char="•"/>
            </a:pPr>
            <a:r>
              <a:rPr lang="en-US" sz="2200"/>
              <a:t>What Went Right?</a:t>
            </a:r>
            <a:endParaRPr sz="1600"/>
          </a:p>
          <a:p>
            <a:pPr indent="-256857" lvl="1" marL="557212" rtl="0" algn="l">
              <a:spcBef>
                <a:spcPts val="750"/>
              </a:spcBef>
              <a:spcAft>
                <a:spcPts val="0"/>
              </a:spcAft>
              <a:buSzPts val="2200"/>
              <a:buChar char="•"/>
            </a:pPr>
            <a:r>
              <a:rPr lang="en-US" sz="2200"/>
              <a:t>Next Time We Should…?</a:t>
            </a:r>
            <a:endParaRPr sz="1600"/>
          </a:p>
          <a:p>
            <a:pPr indent="-141478" lvl="2" marL="900112" rtl="0" algn="l">
              <a:spcBef>
                <a:spcPts val="750"/>
              </a:spcBef>
              <a:spcAft>
                <a:spcPts val="0"/>
              </a:spcAft>
              <a:buSzPts val="1350"/>
              <a:buNone/>
            </a:pPr>
            <a:r>
              <a:t/>
            </a:r>
            <a:endParaRPr sz="1750"/>
          </a:p>
          <a:p>
            <a:pPr indent="-117157" lvl="1" marL="557212" rtl="0" algn="l">
              <a:spcBef>
                <a:spcPts val="750"/>
              </a:spcBef>
              <a:spcAft>
                <a:spcPts val="0"/>
              </a:spcAft>
              <a:buSzPts val="1800"/>
              <a:buNone/>
            </a:pPr>
            <a:r>
              <a:t/>
            </a:r>
            <a:endParaRPr sz="2200"/>
          </a:p>
        </p:txBody>
      </p:sp>
    </p:spTree>
  </p:cSld>
  <p:clrMapOvr>
    <a:masterClrMapping/>
  </p:clrMapOvr>
  <mc:AlternateContent>
    <mc:Choice Requires="p14">
      <p:transition p14:dur="250">
        <p:fade/>
      </p:transition>
    </mc:Choice>
    <mc:Fallback>
      <p:transition>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78" name="Shape 1178"/>
        <p:cNvGrpSpPr/>
        <p:nvPr/>
      </p:nvGrpSpPr>
      <p:grpSpPr>
        <a:xfrm>
          <a:off x="0" y="0"/>
          <a:ext cx="0" cy="0"/>
          <a:chOff x="0" y="0"/>
          <a:chExt cx="0" cy="0"/>
        </a:xfrm>
      </p:grpSpPr>
      <p:sp>
        <p:nvSpPr>
          <p:cNvPr id="1179" name="Google Shape;1179;p63"/>
          <p:cNvSpPr txBox="1"/>
          <p:nvPr>
            <p:ph type="title"/>
          </p:nvPr>
        </p:nvSpPr>
        <p:spPr>
          <a:xfrm>
            <a:off x="6150209" y="994410"/>
            <a:ext cx="2508015" cy="22998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2300"/>
              <a:buFont typeface="Calibri"/>
              <a:buNone/>
            </a:pPr>
            <a:r>
              <a:rPr b="0" i="0" lang="en-US" sz="2300">
                <a:solidFill>
                  <a:srgbClr val="EBEBEB"/>
                </a:solidFill>
                <a:latin typeface="Calibri"/>
                <a:ea typeface="Calibri"/>
                <a:cs typeface="Calibri"/>
                <a:sym typeface="Calibri"/>
              </a:rPr>
              <a:t>WORKSHOP SCHEDULE</a:t>
            </a:r>
            <a:br>
              <a:rPr b="0" i="0" lang="en-US" sz="2300">
                <a:solidFill>
                  <a:srgbClr val="EBEBEB"/>
                </a:solidFill>
                <a:latin typeface="Calibri"/>
                <a:ea typeface="Calibri"/>
                <a:cs typeface="Calibri"/>
                <a:sym typeface="Calibri"/>
              </a:rPr>
            </a:br>
            <a:br>
              <a:rPr b="0" i="0" lang="en-US" sz="2300">
                <a:solidFill>
                  <a:srgbClr val="EBEBEB"/>
                </a:solidFill>
                <a:latin typeface="Calibri"/>
                <a:ea typeface="Calibri"/>
                <a:cs typeface="Calibri"/>
                <a:sym typeface="Calibri"/>
              </a:rPr>
            </a:br>
            <a:r>
              <a:rPr b="0" i="0" lang="en-US" sz="2300">
                <a:solidFill>
                  <a:srgbClr val="EBEBEB"/>
                </a:solidFill>
                <a:latin typeface="Calibri"/>
                <a:ea typeface="Calibri"/>
                <a:cs typeface="Calibri"/>
                <a:sym typeface="Calibri"/>
              </a:rPr>
              <a:t>WORKSHOP SUMMARY</a:t>
            </a:r>
            <a:br>
              <a:rPr b="0" i="0" lang="en-US" sz="2300">
                <a:solidFill>
                  <a:srgbClr val="EBEBEB"/>
                </a:solidFill>
                <a:latin typeface="Calibri"/>
                <a:ea typeface="Calibri"/>
                <a:cs typeface="Calibri"/>
                <a:sym typeface="Calibri"/>
              </a:rPr>
            </a:br>
            <a:br>
              <a:rPr b="0" i="0" lang="en-US" sz="2300">
                <a:solidFill>
                  <a:srgbClr val="EBEBEB"/>
                </a:solidFill>
                <a:latin typeface="Calibri"/>
                <a:ea typeface="Calibri"/>
                <a:cs typeface="Calibri"/>
                <a:sym typeface="Calibri"/>
              </a:rPr>
            </a:br>
            <a:endParaRPr b="0" i="0" sz="2300">
              <a:solidFill>
                <a:srgbClr val="EBEBEB"/>
              </a:solidFill>
              <a:latin typeface="Calibri"/>
              <a:ea typeface="Calibri"/>
              <a:cs typeface="Calibri"/>
              <a:sym typeface="Calibri"/>
            </a:endParaRPr>
          </a:p>
        </p:txBody>
      </p:sp>
      <p:graphicFrame>
        <p:nvGraphicFramePr>
          <p:cNvPr id="1180" name="Google Shape;1180;p63"/>
          <p:cNvGraphicFramePr/>
          <p:nvPr/>
        </p:nvGraphicFramePr>
        <p:xfrm>
          <a:off x="716544" y="786578"/>
          <a:ext cx="3000000" cy="3000000"/>
        </p:xfrm>
        <a:graphic>
          <a:graphicData uri="http://schemas.openxmlformats.org/drawingml/2006/table">
            <a:tbl>
              <a:tblPr>
                <a:noFill/>
                <a:tableStyleId>{33DC5A6B-C46C-491D-B6ED-A98A9655801B}</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Choose Curriculum</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Form Teams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Choose Slice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Gameplay</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Create Rules &amp; Pieces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Post Mortem</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Assessment: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Quick Share!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Goals met?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Other Resources</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Contact Info</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1181" name="Google Shape;1181;p63"/>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64"/>
          <p:cNvSpPr txBox="1"/>
          <p:nvPr>
            <p:ph type="title"/>
          </p:nvPr>
        </p:nvSpPr>
        <p:spPr>
          <a:xfrm>
            <a:off x="448233" y="75157"/>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WORKSHOP POSTMORTEM</a:t>
            </a:r>
            <a:r>
              <a:rPr lang="en-US"/>
              <a:t>: </a:t>
            </a:r>
            <a:br>
              <a:rPr lang="en-US"/>
            </a:br>
            <a:r>
              <a:rPr lang="en-US"/>
              <a:t>REGARDING THE PROCESS</a:t>
            </a:r>
            <a:endParaRPr/>
          </a:p>
        </p:txBody>
      </p:sp>
      <p:sp>
        <p:nvSpPr>
          <p:cNvPr id="1187" name="Google Shape;1187;p64"/>
          <p:cNvSpPr txBox="1"/>
          <p:nvPr>
            <p:ph idx="1" type="body"/>
          </p:nvPr>
        </p:nvSpPr>
        <p:spPr>
          <a:xfrm>
            <a:off x="1614488" y="938912"/>
            <a:ext cx="5915025" cy="3799211"/>
          </a:xfrm>
          <a:prstGeom prst="rect">
            <a:avLst/>
          </a:prstGeom>
          <a:noFill/>
          <a:ln>
            <a:noFill/>
          </a:ln>
        </p:spPr>
        <p:txBody>
          <a:bodyPr anchorCtr="0" anchor="ctr" bIns="45700" lIns="91425" spcFirstLastPara="1" rIns="91425" wrap="square" tIns="45700">
            <a:normAutofit/>
          </a:bodyPr>
          <a:lstStyle/>
          <a:p>
            <a:pPr indent="0" lvl="2" marL="514350" rtl="0" algn="l">
              <a:spcBef>
                <a:spcPts val="0"/>
              </a:spcBef>
              <a:spcAft>
                <a:spcPts val="0"/>
              </a:spcAft>
              <a:buSzPts val="2700"/>
              <a:buNone/>
            </a:pPr>
            <a:r>
              <a:rPr lang="en-US" sz="2700"/>
              <a:t>The workshop was focused on a specific flavor of Game Based Learning game</a:t>
            </a:r>
            <a:endParaRPr/>
          </a:p>
          <a:p>
            <a:pPr indent="0" lvl="2" marL="514350" rtl="0" algn="l">
              <a:spcBef>
                <a:spcPts val="750"/>
              </a:spcBef>
              <a:spcAft>
                <a:spcPts val="0"/>
              </a:spcAft>
              <a:buSzPts val="2700"/>
              <a:buNone/>
            </a:pPr>
            <a:r>
              <a:t/>
            </a:r>
            <a:endParaRPr sz="2700"/>
          </a:p>
          <a:p>
            <a:pPr indent="0" lvl="2" marL="514350" rtl="0" algn="l">
              <a:spcBef>
                <a:spcPts val="750"/>
              </a:spcBef>
              <a:spcAft>
                <a:spcPts val="0"/>
              </a:spcAft>
              <a:buSzPts val="2700"/>
              <a:buNone/>
            </a:pPr>
            <a:r>
              <a:rPr lang="en-US" sz="2700"/>
              <a:t>But with tweaking, the process works for any game development project you want to conceptualize.</a:t>
            </a:r>
            <a:endParaRPr sz="1800"/>
          </a:p>
        </p:txBody>
      </p:sp>
      <p:sp>
        <p:nvSpPr>
          <p:cNvPr id="1188" name="Google Shape;1188;p64"/>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65"/>
          <p:cNvSpPr txBox="1"/>
          <p:nvPr>
            <p:ph type="title"/>
          </p:nvPr>
        </p:nvSpPr>
        <p:spPr>
          <a:xfrm>
            <a:off x="514351" y="13857"/>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Q &amp; A</a:t>
            </a:r>
            <a:r>
              <a:rPr lang="en-US"/>
              <a:t> + RESOURCES</a:t>
            </a:r>
            <a:endParaRPr/>
          </a:p>
        </p:txBody>
      </p:sp>
      <p:sp>
        <p:nvSpPr>
          <p:cNvPr id="1194" name="Google Shape;1194;p65"/>
          <p:cNvSpPr txBox="1"/>
          <p:nvPr>
            <p:ph idx="1" type="body"/>
          </p:nvPr>
        </p:nvSpPr>
        <p:spPr>
          <a:xfrm>
            <a:off x="742085" y="1810718"/>
            <a:ext cx="3164897" cy="1461939"/>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SzPts val="1500"/>
              <a:buNone/>
            </a:pPr>
            <a:r>
              <a:rPr b="1" lang="en-US" sz="1500"/>
              <a:t>Chris Info</a:t>
            </a:r>
            <a:endParaRPr/>
          </a:p>
          <a:p>
            <a:pPr indent="-214312" lvl="1" marL="557213" rtl="0" algn="l">
              <a:spcBef>
                <a:spcPts val="750"/>
              </a:spcBef>
              <a:spcAft>
                <a:spcPts val="0"/>
              </a:spcAft>
              <a:buSzPts val="1350"/>
              <a:buChar char="•"/>
            </a:pPr>
            <a:r>
              <a:rPr lang="en-US" sz="1350"/>
              <a:t>chris@crowellinteractive.ca</a:t>
            </a:r>
            <a:endParaRPr/>
          </a:p>
          <a:p>
            <a:pPr indent="-214312" lvl="1" marL="557213" rtl="0" algn="l">
              <a:spcBef>
                <a:spcPts val="750"/>
              </a:spcBef>
              <a:spcAft>
                <a:spcPts val="0"/>
              </a:spcAft>
              <a:buSzPts val="1350"/>
              <a:buChar char="•"/>
            </a:pPr>
            <a:r>
              <a:rPr lang="en-US" sz="1350"/>
              <a:t>www.crowellinteractive.ca</a:t>
            </a:r>
            <a:endParaRPr/>
          </a:p>
          <a:p>
            <a:pPr indent="-214312" lvl="1" marL="557213" rtl="0" algn="l">
              <a:spcBef>
                <a:spcPts val="750"/>
              </a:spcBef>
              <a:spcAft>
                <a:spcPts val="0"/>
              </a:spcAft>
              <a:buSzPts val="1350"/>
              <a:buChar char="•"/>
            </a:pPr>
            <a:r>
              <a:rPr lang="en-US" sz="1350"/>
              <a:t>www.linkedin.com/in/chriswombatcrowell </a:t>
            </a:r>
            <a:endParaRPr/>
          </a:p>
        </p:txBody>
      </p:sp>
      <p:sp>
        <p:nvSpPr>
          <p:cNvPr id="1195" name="Google Shape;1195;p65"/>
          <p:cNvSpPr txBox="1"/>
          <p:nvPr/>
        </p:nvSpPr>
        <p:spPr>
          <a:xfrm>
            <a:off x="1438486" y="813250"/>
            <a:ext cx="5915025" cy="1268426"/>
          </a:xfrm>
          <a:prstGeom prst="rect">
            <a:avLst/>
          </a:prstGeom>
          <a:noFill/>
          <a:ln>
            <a:noFill/>
          </a:ln>
        </p:spPr>
        <p:txBody>
          <a:bodyPr anchorCtr="0" anchor="t" bIns="34275" lIns="68575" spcFirstLastPara="1" rIns="68575" wrap="square" tIns="34275">
            <a:normAutofit/>
          </a:bodyPr>
          <a:lstStyle/>
          <a:p>
            <a:pPr indent="-171450" lvl="0" marL="171450" marR="0" rtl="0" algn="l">
              <a:lnSpc>
                <a:spcPct val="90000"/>
              </a:lnSpc>
              <a:spcBef>
                <a:spcPts val="0"/>
              </a:spcBef>
              <a:spcAft>
                <a:spcPts val="0"/>
              </a:spcAft>
              <a:buClr>
                <a:schemeClr val="lt1"/>
              </a:buClr>
              <a:buSzPts val="2100"/>
              <a:buFont typeface="Arial"/>
              <a:buChar char="•"/>
            </a:pPr>
            <a:r>
              <a:rPr b="1" lang="en-US" sz="2100">
                <a:solidFill>
                  <a:schemeClr val="lt1"/>
                </a:solidFill>
                <a:latin typeface="Calibri"/>
                <a:ea typeface="Calibri"/>
                <a:cs typeface="Calibri"/>
                <a:sym typeface="Calibri"/>
              </a:rPr>
              <a:t>Time </a:t>
            </a:r>
            <a:r>
              <a:rPr lang="en-US" sz="2100">
                <a:solidFill>
                  <a:schemeClr val="lt1"/>
                </a:solidFill>
                <a:latin typeface="Calibri"/>
                <a:ea typeface="Calibri"/>
                <a:cs typeface="Calibri"/>
                <a:sym typeface="Calibri"/>
              </a:rPr>
              <a:t>to ask final questions </a:t>
            </a:r>
            <a:endParaRPr/>
          </a:p>
          <a:p>
            <a:pPr indent="-171450" lvl="0" marL="171450" marR="0" rtl="0" algn="l">
              <a:lnSpc>
                <a:spcPct val="90000"/>
              </a:lnSpc>
              <a:spcBef>
                <a:spcPts val="750"/>
              </a:spcBef>
              <a:spcAft>
                <a:spcPts val="0"/>
              </a:spcAft>
              <a:buClr>
                <a:schemeClr val="lt1"/>
              </a:buClr>
              <a:buSzPts val="2100"/>
              <a:buFont typeface="Arial"/>
              <a:buChar char="•"/>
            </a:pPr>
            <a:r>
              <a:rPr b="1" lang="en-US" sz="2100">
                <a:solidFill>
                  <a:schemeClr val="lt1"/>
                </a:solidFill>
                <a:latin typeface="Calibri"/>
                <a:ea typeface="Calibri"/>
                <a:cs typeface="Calibri"/>
                <a:sym typeface="Calibri"/>
              </a:rPr>
              <a:t>Process</a:t>
            </a:r>
            <a:r>
              <a:rPr lang="en-US" sz="2100">
                <a:solidFill>
                  <a:schemeClr val="lt1"/>
                </a:solidFill>
                <a:latin typeface="Calibri"/>
                <a:ea typeface="Calibri"/>
                <a:cs typeface="Calibri"/>
                <a:sym typeface="Calibri"/>
              </a:rPr>
              <a:t>: </a:t>
            </a:r>
            <a:r>
              <a:rPr b="1" lang="en-US" sz="1800">
                <a:solidFill>
                  <a:schemeClr val="lt1"/>
                </a:solidFill>
                <a:latin typeface="Calibri"/>
                <a:ea typeface="Calibri"/>
                <a:cs typeface="Calibri"/>
                <a:sym typeface="Calibri"/>
              </a:rPr>
              <a:t>Ask Questions!</a:t>
            </a:r>
            <a:endParaRPr/>
          </a:p>
        </p:txBody>
      </p:sp>
      <p:sp>
        <p:nvSpPr>
          <p:cNvPr id="1196" name="Google Shape;1196;p65"/>
          <p:cNvSpPr txBox="1"/>
          <p:nvPr/>
        </p:nvSpPr>
        <p:spPr>
          <a:xfrm>
            <a:off x="4516999" y="1810718"/>
            <a:ext cx="3736192" cy="2370136"/>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chemeClr val="lt1"/>
              </a:buClr>
              <a:buSzPts val="1500"/>
              <a:buFont typeface="Arial"/>
              <a:buNone/>
            </a:pPr>
            <a:r>
              <a:rPr b="1" lang="en-US" sz="1500">
                <a:solidFill>
                  <a:schemeClr val="lt1"/>
                </a:solidFill>
                <a:latin typeface="Calibri"/>
                <a:ea typeface="Calibri"/>
                <a:cs typeface="Calibri"/>
                <a:sym typeface="Calibri"/>
              </a:rPr>
              <a:t>Some Other Resources</a:t>
            </a:r>
            <a:r>
              <a:rPr lang="en-US" sz="1500">
                <a:solidFill>
                  <a:schemeClr val="lt1"/>
                </a:solidFill>
                <a:latin typeface="Calibri"/>
                <a:ea typeface="Calibri"/>
                <a:cs typeface="Calibri"/>
                <a:sym typeface="Calibri"/>
              </a:rPr>
              <a:t>: </a:t>
            </a:r>
            <a:endParaRPr/>
          </a:p>
          <a:p>
            <a:pPr indent="0" lvl="1" marL="257175" marR="0" rtl="0" algn="l">
              <a:lnSpc>
                <a:spcPct val="90000"/>
              </a:lnSpc>
              <a:spcBef>
                <a:spcPts val="375"/>
              </a:spcBef>
              <a:spcAft>
                <a:spcPts val="0"/>
              </a:spcAft>
              <a:buClr>
                <a:schemeClr val="lt1"/>
              </a:buClr>
              <a:buSzPts val="1350"/>
              <a:buFont typeface="Arial"/>
              <a:buNone/>
            </a:pPr>
            <a:r>
              <a:rPr b="1" i="0" lang="en-US" sz="1350" u="none" cap="none" strike="noStrike">
                <a:solidFill>
                  <a:schemeClr val="lt1"/>
                </a:solidFill>
                <a:latin typeface="Calibri"/>
                <a:ea typeface="Calibri"/>
                <a:cs typeface="Calibri"/>
                <a:sym typeface="Calibri"/>
              </a:rPr>
              <a:t>Gamasutra Game Design</a:t>
            </a:r>
            <a:r>
              <a:rPr b="0" i="0" lang="en-US" sz="1350" u="none" cap="none" strike="noStrike">
                <a:solidFill>
                  <a:schemeClr val="lt1"/>
                </a:solidFill>
                <a:latin typeface="Calibri"/>
                <a:ea typeface="Calibri"/>
                <a:cs typeface="Calibri"/>
                <a:sym typeface="Calibri"/>
              </a:rPr>
              <a:t> </a:t>
            </a:r>
            <a:endParaRPr/>
          </a:p>
          <a:p>
            <a:pPr indent="-171450" lvl="1" marL="514350" marR="0" rtl="0" algn="l">
              <a:lnSpc>
                <a:spcPct val="90000"/>
              </a:lnSpc>
              <a:spcBef>
                <a:spcPts val="375"/>
              </a:spcBef>
              <a:spcAft>
                <a:spcPts val="0"/>
              </a:spcAft>
              <a:buClr>
                <a:schemeClr val="lt1"/>
              </a:buClr>
              <a:buSzPts val="1350"/>
              <a:buFont typeface="Arial"/>
              <a:buChar char="•"/>
            </a:pPr>
            <a:r>
              <a:rPr b="0" i="0" lang="en-US" sz="1350" u="none" cap="none" strike="noStrike">
                <a:solidFill>
                  <a:schemeClr val="lt1"/>
                </a:solidFill>
                <a:latin typeface="Calibri"/>
                <a:ea typeface="Calibri"/>
                <a:cs typeface="Calibri"/>
                <a:sym typeface="Calibri"/>
              </a:rPr>
              <a:t>https://gamasutra.com/category/design/</a:t>
            </a:r>
            <a:endParaRPr/>
          </a:p>
          <a:p>
            <a:pPr indent="-171450" lvl="1" marL="514350" marR="0" rtl="0" algn="l">
              <a:lnSpc>
                <a:spcPct val="90000"/>
              </a:lnSpc>
              <a:spcBef>
                <a:spcPts val="375"/>
              </a:spcBef>
              <a:spcAft>
                <a:spcPts val="0"/>
              </a:spcAft>
              <a:buClr>
                <a:schemeClr val="lt1"/>
              </a:buClr>
              <a:buSzPts val="1350"/>
              <a:buFont typeface="Arial"/>
              <a:buChar char="•"/>
            </a:pPr>
            <a:r>
              <a:rPr b="1" i="0" lang="en-US" sz="1350" u="none" cap="none" strike="noStrike">
                <a:solidFill>
                  <a:schemeClr val="lt1"/>
                </a:solidFill>
                <a:latin typeface="Calibri"/>
                <a:ea typeface="Calibri"/>
                <a:cs typeface="Calibri"/>
                <a:sym typeface="Calibri"/>
              </a:rPr>
              <a:t>Learning Games Network </a:t>
            </a:r>
            <a:endParaRPr/>
          </a:p>
          <a:p>
            <a:pPr indent="-171450" lvl="1" marL="514350" marR="0" rtl="0" algn="l">
              <a:lnSpc>
                <a:spcPct val="90000"/>
              </a:lnSpc>
              <a:spcBef>
                <a:spcPts val="375"/>
              </a:spcBef>
              <a:spcAft>
                <a:spcPts val="0"/>
              </a:spcAft>
              <a:buClr>
                <a:schemeClr val="lt1"/>
              </a:buClr>
              <a:buSzPts val="1350"/>
              <a:buFont typeface="Arial"/>
              <a:buChar char="•"/>
            </a:pPr>
            <a:r>
              <a:rPr b="0" i="0" lang="en-US" sz="1350" u="none" cap="none" strike="noStrike">
                <a:solidFill>
                  <a:schemeClr val="lt1"/>
                </a:solidFill>
                <a:latin typeface="Calibri"/>
                <a:ea typeface="Calibri"/>
                <a:cs typeface="Calibri"/>
                <a:sym typeface="Calibri"/>
              </a:rPr>
              <a:t>learninggamesnetwork.org/ </a:t>
            </a:r>
            <a:endParaRPr/>
          </a:p>
          <a:p>
            <a:pPr indent="0" lvl="1" marL="257175" marR="0" rtl="0" algn="l">
              <a:lnSpc>
                <a:spcPct val="90000"/>
              </a:lnSpc>
              <a:spcBef>
                <a:spcPts val="375"/>
              </a:spcBef>
              <a:spcAft>
                <a:spcPts val="0"/>
              </a:spcAft>
              <a:buClr>
                <a:schemeClr val="lt1"/>
              </a:buClr>
              <a:buSzPts val="1350"/>
              <a:buFont typeface="Arial"/>
              <a:buNone/>
            </a:pPr>
            <a:r>
              <a:rPr b="1" i="0" lang="en-US" sz="1350" u="none" cap="none" strike="noStrike">
                <a:solidFill>
                  <a:schemeClr val="lt1"/>
                </a:solidFill>
                <a:latin typeface="Calibri"/>
                <a:ea typeface="Calibri"/>
                <a:cs typeface="Calibri"/>
                <a:sym typeface="Calibri"/>
              </a:rPr>
              <a:t>Game Jam Guide pdf </a:t>
            </a:r>
            <a:endParaRPr/>
          </a:p>
          <a:p>
            <a:pPr indent="-171450" lvl="1" marL="514350" marR="0" rtl="0" algn="l">
              <a:lnSpc>
                <a:spcPct val="90000"/>
              </a:lnSpc>
              <a:spcBef>
                <a:spcPts val="375"/>
              </a:spcBef>
              <a:spcAft>
                <a:spcPts val="0"/>
              </a:spcAft>
              <a:buClr>
                <a:schemeClr val="lt1"/>
              </a:buClr>
              <a:buSzPts val="1350"/>
              <a:buFont typeface="Arial"/>
              <a:buChar char="•"/>
            </a:pPr>
            <a:r>
              <a:rPr b="0" i="0" lang="en-US" sz="1350" u="none" cap="none" strike="noStrike">
                <a:solidFill>
                  <a:schemeClr val="lt1"/>
                </a:solidFill>
                <a:latin typeface="Calibri"/>
                <a:ea typeface="Calibri"/>
                <a:cs typeface="Calibri"/>
                <a:sym typeface="Calibri"/>
              </a:rPr>
              <a:t>bit.ly/GJGuide</a:t>
            </a:r>
            <a:endParaRPr/>
          </a:p>
          <a:p>
            <a:pPr indent="0" lvl="1" marL="257175" marR="0" rtl="0" algn="l">
              <a:lnSpc>
                <a:spcPct val="90000"/>
              </a:lnSpc>
              <a:spcBef>
                <a:spcPts val="375"/>
              </a:spcBef>
              <a:spcAft>
                <a:spcPts val="0"/>
              </a:spcAft>
              <a:buClr>
                <a:schemeClr val="lt1"/>
              </a:buClr>
              <a:buSzPts val="1350"/>
              <a:buFont typeface="Arial"/>
              <a:buNone/>
            </a:pPr>
            <a:r>
              <a:rPr b="1" i="0" lang="en-US" sz="1350" u="none" cap="none" strike="noStrike">
                <a:solidFill>
                  <a:schemeClr val="lt1"/>
                </a:solidFill>
                <a:latin typeface="Calibri"/>
                <a:ea typeface="Calibri"/>
                <a:cs typeface="Calibri"/>
                <a:sym typeface="Calibri"/>
              </a:rPr>
              <a:t>Teacher Pioneers pdf</a:t>
            </a:r>
            <a:endParaRPr/>
          </a:p>
          <a:p>
            <a:pPr indent="-171450" lvl="1" marL="514350" marR="0" rtl="0" algn="l">
              <a:lnSpc>
                <a:spcPct val="90000"/>
              </a:lnSpc>
              <a:spcBef>
                <a:spcPts val="375"/>
              </a:spcBef>
              <a:spcAft>
                <a:spcPts val="0"/>
              </a:spcAft>
              <a:buClr>
                <a:schemeClr val="lt1"/>
              </a:buClr>
              <a:buSzPts val="1350"/>
              <a:buFont typeface="Arial"/>
              <a:buChar char="•"/>
            </a:pPr>
            <a:r>
              <a:rPr b="0" i="0" lang="en-US" sz="1350" u="none" cap="none" strike="noStrike">
                <a:solidFill>
                  <a:schemeClr val="lt1"/>
                </a:solidFill>
                <a:latin typeface="Calibri"/>
                <a:ea typeface="Calibri"/>
                <a:cs typeface="Calibri"/>
                <a:sym typeface="Calibri"/>
              </a:rPr>
              <a:t>press.etc.cmu.edu/index.php/product/teacher-pioneers/</a:t>
            </a:r>
            <a:endParaRPr b="0" i="0" sz="1350" u="none" cap="none" strike="noStrike">
              <a:solidFill>
                <a:schemeClr val="lt1"/>
              </a:solidFill>
              <a:latin typeface="Calibri"/>
              <a:ea typeface="Calibri"/>
              <a:cs typeface="Calibri"/>
              <a:sym typeface="Calibri"/>
            </a:endParaRPr>
          </a:p>
        </p:txBody>
      </p:sp>
      <p:sp>
        <p:nvSpPr>
          <p:cNvPr id="1197" name="Google Shape;1197;p65"/>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01" name="Shape 1201"/>
        <p:cNvGrpSpPr/>
        <p:nvPr/>
      </p:nvGrpSpPr>
      <p:grpSpPr>
        <a:xfrm>
          <a:off x="0" y="0"/>
          <a:ext cx="0" cy="0"/>
          <a:chOff x="0" y="0"/>
          <a:chExt cx="0" cy="0"/>
        </a:xfrm>
      </p:grpSpPr>
      <p:sp>
        <p:nvSpPr>
          <p:cNvPr id="1202" name="Google Shape;1202;p66"/>
          <p:cNvSpPr txBox="1"/>
          <p:nvPr>
            <p:ph type="title"/>
          </p:nvPr>
        </p:nvSpPr>
        <p:spPr>
          <a:xfrm>
            <a:off x="6150209" y="994410"/>
            <a:ext cx="2508015" cy="229988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EBEBEB"/>
              </a:buClr>
              <a:buSzPts val="3800"/>
              <a:buFont typeface="Calibri"/>
              <a:buNone/>
            </a:pPr>
            <a:r>
              <a:rPr b="0" i="0" lang="en-US" sz="3800">
                <a:solidFill>
                  <a:srgbClr val="EBEBEB"/>
                </a:solidFill>
                <a:latin typeface="Calibri"/>
                <a:ea typeface="Calibri"/>
                <a:cs typeface="Calibri"/>
                <a:sym typeface="Calibri"/>
              </a:rPr>
              <a:t>WORKSHOP SCHEDULE</a:t>
            </a:r>
            <a:endParaRPr/>
          </a:p>
        </p:txBody>
      </p:sp>
      <p:graphicFrame>
        <p:nvGraphicFramePr>
          <p:cNvPr id="1203" name="Google Shape;1203;p66"/>
          <p:cNvGraphicFramePr/>
          <p:nvPr/>
        </p:nvGraphicFramePr>
        <p:xfrm>
          <a:off x="716544" y="786578"/>
          <a:ext cx="3000000" cy="3000000"/>
        </p:xfrm>
        <a:graphic>
          <a:graphicData uri="http://schemas.openxmlformats.org/drawingml/2006/table">
            <a:tbl>
              <a:tblPr>
                <a:noFill/>
                <a:tableStyleId>{33DC5A6B-C46C-491D-B6ED-A98A9655801B}</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Choose Curriculum</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Form Teams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Choose Slice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Gameplay</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Create Rules &amp; Pieces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Post Mortem</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Assessment: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Quick Share!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Goals met?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Other Resources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Contact Info</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1204" name="Google Shape;1204;p66"/>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08" name="Shape 1208"/>
        <p:cNvGrpSpPr/>
        <p:nvPr/>
      </p:nvGrpSpPr>
      <p:grpSpPr>
        <a:xfrm>
          <a:off x="0" y="0"/>
          <a:ext cx="0" cy="0"/>
          <a:chOff x="0" y="0"/>
          <a:chExt cx="0" cy="0"/>
        </a:xfrm>
      </p:grpSpPr>
      <p:sp>
        <p:nvSpPr>
          <p:cNvPr id="1209" name="Google Shape;1209;p67"/>
          <p:cNvSpPr txBox="1"/>
          <p:nvPr>
            <p:ph type="title"/>
          </p:nvPr>
        </p:nvSpPr>
        <p:spPr>
          <a:xfrm>
            <a:off x="311700" y="8609"/>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2800"/>
              <a:buFont typeface="Calibri"/>
              <a:buNone/>
            </a:pPr>
            <a:r>
              <a:t/>
            </a:r>
            <a:endParaRPr/>
          </a:p>
        </p:txBody>
      </p:sp>
      <p:sp>
        <p:nvSpPr>
          <p:cNvPr id="1210" name="Google Shape;1210;p6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SzPts val="1800"/>
              <a:buNone/>
            </a:pPr>
            <a:r>
              <a:t/>
            </a:r>
            <a:endParaRPr/>
          </a:p>
        </p:txBody>
      </p:sp>
      <p:sp>
        <p:nvSpPr>
          <p:cNvPr id="1211" name="Google Shape;1211;p67"/>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6"/>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WORKSHOP ELEMENTS</a:t>
            </a:r>
            <a:endParaRPr/>
          </a:p>
        </p:txBody>
      </p:sp>
      <p:sp>
        <p:nvSpPr>
          <p:cNvPr id="147" name="Google Shape;147;p6"/>
          <p:cNvSpPr txBox="1"/>
          <p:nvPr>
            <p:ph idx="1" type="body"/>
          </p:nvPr>
        </p:nvSpPr>
        <p:spPr>
          <a:xfrm>
            <a:off x="1614488" y="1841326"/>
            <a:ext cx="5915025" cy="279139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2400"/>
              <a:buNone/>
            </a:pPr>
            <a:r>
              <a:rPr b="1" lang="en-US" sz="2400"/>
              <a:t>We WON’T be doing</a:t>
            </a:r>
            <a:endParaRPr/>
          </a:p>
          <a:p>
            <a:pPr indent="-214313" lvl="0" marL="214313" rtl="0" algn="l">
              <a:spcBef>
                <a:spcPts val="750"/>
              </a:spcBef>
              <a:spcAft>
                <a:spcPts val="0"/>
              </a:spcAft>
              <a:buSzPts val="2400"/>
              <a:buChar char="•"/>
            </a:pPr>
            <a:r>
              <a:rPr lang="en-US" sz="2400"/>
              <a:t>Using a Toolkit or specific Software</a:t>
            </a:r>
            <a:endParaRPr/>
          </a:p>
          <a:p>
            <a:pPr indent="-214313" lvl="0" marL="214313" rtl="0" algn="l">
              <a:spcBef>
                <a:spcPts val="750"/>
              </a:spcBef>
              <a:spcAft>
                <a:spcPts val="0"/>
              </a:spcAft>
              <a:buSzPts val="2400"/>
              <a:buChar char="•"/>
            </a:pPr>
            <a:r>
              <a:rPr lang="en-US" sz="2400"/>
              <a:t>Making a polished final game</a:t>
            </a:r>
            <a:endParaRPr/>
          </a:p>
          <a:p>
            <a:pPr indent="-214313" lvl="0" marL="214313" rtl="0" algn="l">
              <a:spcBef>
                <a:spcPts val="750"/>
              </a:spcBef>
              <a:spcAft>
                <a:spcPts val="0"/>
              </a:spcAft>
              <a:buSzPts val="2400"/>
              <a:buChar char="•"/>
            </a:pPr>
            <a:r>
              <a:rPr lang="en-US" sz="2400"/>
              <a:t>Making a Digital Game</a:t>
            </a:r>
            <a:endParaRPr/>
          </a:p>
          <a:p>
            <a:pPr indent="-214313" lvl="0" marL="214313" rtl="0" algn="l">
              <a:spcBef>
                <a:spcPts val="750"/>
              </a:spcBef>
              <a:spcAft>
                <a:spcPts val="0"/>
              </a:spcAft>
              <a:buSzPts val="2400"/>
              <a:buChar char="•"/>
            </a:pPr>
            <a:r>
              <a:rPr lang="en-US" sz="2400"/>
              <a:t>Being bored watching us do all the fun stuff! </a:t>
            </a:r>
            <a:endParaRPr/>
          </a:p>
          <a:p>
            <a:pPr indent="-61913" lvl="0" marL="214313" rtl="0" algn="l">
              <a:spcBef>
                <a:spcPts val="750"/>
              </a:spcBef>
              <a:spcAft>
                <a:spcPts val="0"/>
              </a:spcAft>
              <a:buSzPts val="2400"/>
              <a:buNone/>
            </a:pPr>
            <a:r>
              <a:t/>
            </a:r>
            <a:endParaRPr sz="2400"/>
          </a:p>
        </p:txBody>
      </p:sp>
      <p:pic>
        <p:nvPicPr>
          <p:cNvPr descr="Related image" id="148" name="Google Shape;148;p6"/>
          <p:cNvPicPr preferRelativeResize="0"/>
          <p:nvPr/>
        </p:nvPicPr>
        <p:blipFill rotWithShape="1">
          <a:blip r:embed="rId3">
            <a:alphaModFix/>
          </a:blip>
          <a:srcRect b="0" l="0" r="0" t="0"/>
          <a:stretch/>
        </p:blipFill>
        <p:spPr>
          <a:xfrm>
            <a:off x="5253005" y="730642"/>
            <a:ext cx="2099774" cy="1299482"/>
          </a:xfrm>
          <a:prstGeom prst="rect">
            <a:avLst/>
          </a:prstGeom>
          <a:noFill/>
          <a:ln>
            <a:noFill/>
          </a:ln>
        </p:spPr>
      </p:pic>
      <p:grpSp>
        <p:nvGrpSpPr>
          <p:cNvPr id="149" name="Google Shape;149;p6"/>
          <p:cNvGrpSpPr/>
          <p:nvPr/>
        </p:nvGrpSpPr>
        <p:grpSpPr>
          <a:xfrm>
            <a:off x="5729288" y="704875"/>
            <a:ext cx="1351016" cy="1351016"/>
            <a:chOff x="5522334" y="449291"/>
            <a:chExt cx="2757371" cy="2757371"/>
          </a:xfrm>
        </p:grpSpPr>
        <p:sp>
          <p:nvSpPr>
            <p:cNvPr id="150" name="Google Shape;150;p6"/>
            <p:cNvSpPr/>
            <p:nvPr/>
          </p:nvSpPr>
          <p:spPr>
            <a:xfrm>
              <a:off x="5522334" y="449291"/>
              <a:ext cx="2757371" cy="2757371"/>
            </a:xfrm>
            <a:prstGeom prst="ellipse">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cxnSp>
          <p:nvCxnSpPr>
            <p:cNvPr id="151" name="Google Shape;151;p6"/>
            <p:cNvCxnSpPr>
              <a:stCxn id="150" idx="7"/>
              <a:endCxn id="150" idx="3"/>
            </p:cNvCxnSpPr>
            <p:nvPr/>
          </p:nvCxnSpPr>
          <p:spPr>
            <a:xfrm flipH="1">
              <a:off x="5926197" y="853099"/>
              <a:ext cx="1949700" cy="1949700"/>
            </a:xfrm>
            <a:prstGeom prst="straightConnector1">
              <a:avLst/>
            </a:prstGeom>
            <a:noFill/>
            <a:ln cap="flat" cmpd="sng" w="76200">
              <a:solidFill>
                <a:srgbClr val="FF0000"/>
              </a:solidFill>
              <a:prstDash val="solid"/>
              <a:round/>
              <a:headEnd len="sm" w="sm" type="none"/>
              <a:tailEnd len="sm" w="sm" type="none"/>
            </a:ln>
          </p:spPr>
        </p:cxnSp>
      </p:grpSp>
      <p:sp>
        <p:nvSpPr>
          <p:cNvPr id="152" name="Google Shape;152;p6"/>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0" st="0"/>
                                            </p:txEl>
                                          </p:spTgt>
                                        </p:tgtEl>
                                        <p:attrNameLst>
                                          <p:attrName>style.visibility</p:attrName>
                                        </p:attrNameLst>
                                      </p:cBhvr>
                                      <p:to>
                                        <p:strVal val="visible"/>
                                      </p:to>
                                    </p:set>
                                    <p:animEffect filter="fade" transition="in">
                                      <p:cBhvr>
                                        <p:cTn dur="500"/>
                                        <p:tgtEl>
                                          <p:spTgt spid="1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1" st="1"/>
                                            </p:txEl>
                                          </p:spTgt>
                                        </p:tgtEl>
                                        <p:attrNameLst>
                                          <p:attrName>style.visibility</p:attrName>
                                        </p:attrNameLst>
                                      </p:cBhvr>
                                      <p:to>
                                        <p:strVal val="visible"/>
                                      </p:to>
                                    </p:set>
                                    <p:animEffect filter="fade" transition="in">
                                      <p:cBhvr>
                                        <p:cTn dur="500"/>
                                        <p:tgtEl>
                                          <p:spTgt spid="1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2" st="2"/>
                                            </p:txEl>
                                          </p:spTgt>
                                        </p:tgtEl>
                                        <p:attrNameLst>
                                          <p:attrName>style.visibility</p:attrName>
                                        </p:attrNameLst>
                                      </p:cBhvr>
                                      <p:to>
                                        <p:strVal val="visible"/>
                                      </p:to>
                                    </p:set>
                                    <p:animEffect filter="fade" transition="in">
                                      <p:cBhvr>
                                        <p:cTn dur="500"/>
                                        <p:tgtEl>
                                          <p:spTgt spid="1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3" st="3"/>
                                            </p:txEl>
                                          </p:spTgt>
                                        </p:tgtEl>
                                        <p:attrNameLst>
                                          <p:attrName>style.visibility</p:attrName>
                                        </p:attrNameLst>
                                      </p:cBhvr>
                                      <p:to>
                                        <p:strVal val="visible"/>
                                      </p:to>
                                    </p:set>
                                    <p:animEffect filter="fade" transition="in">
                                      <p:cBhvr>
                                        <p:cTn dur="500"/>
                                        <p:tgtEl>
                                          <p:spTgt spid="14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4" st="4"/>
                                            </p:txEl>
                                          </p:spTgt>
                                        </p:tgtEl>
                                        <p:attrNameLst>
                                          <p:attrName>style.visibility</p:attrName>
                                        </p:attrNameLst>
                                      </p:cBhvr>
                                      <p:to>
                                        <p:strVal val="visible"/>
                                      </p:to>
                                    </p:set>
                                    <p:animEffect filter="fade" transition="in">
                                      <p:cBhvr>
                                        <p:cTn dur="500"/>
                                        <p:tgtEl>
                                          <p:spTgt spid="14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5" st="5"/>
                                            </p:txEl>
                                          </p:spTgt>
                                        </p:tgtEl>
                                        <p:attrNameLst>
                                          <p:attrName>style.visibility</p:attrName>
                                        </p:attrNameLst>
                                      </p:cBhvr>
                                      <p:to>
                                        <p:strVal val="visible"/>
                                      </p:to>
                                    </p:set>
                                    <p:animEffect filter="fade" transition="in">
                                      <p:cBhvr>
                                        <p:cTn dur="500"/>
                                        <p:tgtEl>
                                          <p:spTgt spid="14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sp>
        <p:nvSpPr>
          <p:cNvPr id="157" name="Google Shape;157;p7"/>
          <p:cNvSpPr txBox="1"/>
          <p:nvPr>
            <p:ph type="title"/>
          </p:nvPr>
        </p:nvSpPr>
        <p:spPr>
          <a:xfrm>
            <a:off x="5830850" y="209799"/>
            <a:ext cx="2838900" cy="12357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chemeClr val="lt1"/>
              </a:buClr>
              <a:buSzPts val="2700"/>
              <a:buFont typeface="Calibri"/>
              <a:buNone/>
            </a:pPr>
            <a:r>
              <a:rPr lang="en-US"/>
              <a:t>WORKSHOP ELEMENTS</a:t>
            </a:r>
            <a:endParaRPr/>
          </a:p>
        </p:txBody>
      </p:sp>
      <p:pic>
        <p:nvPicPr>
          <p:cNvPr descr="Image result for board game prototype" id="158" name="Google Shape;158;p7"/>
          <p:cNvPicPr preferRelativeResize="0"/>
          <p:nvPr/>
        </p:nvPicPr>
        <p:blipFill rotWithShape="1">
          <a:blip r:embed="rId4">
            <a:alphaModFix/>
          </a:blip>
          <a:srcRect b="0" l="0" r="0" t="0"/>
          <a:stretch/>
        </p:blipFill>
        <p:spPr>
          <a:xfrm>
            <a:off x="394334" y="381460"/>
            <a:ext cx="1189863" cy="892397"/>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Image result for modeling clay" id="159" name="Google Shape;159;p7"/>
          <p:cNvPicPr preferRelativeResize="0"/>
          <p:nvPr/>
        </p:nvPicPr>
        <p:blipFill rotWithShape="1">
          <a:blip r:embed="rId5">
            <a:alphaModFix/>
          </a:blip>
          <a:srcRect b="0" l="0" r="0" t="0"/>
          <a:stretch/>
        </p:blipFill>
        <p:spPr>
          <a:xfrm>
            <a:off x="1711409" y="391056"/>
            <a:ext cx="1189863" cy="873205"/>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Related image" id="160" name="Google Shape;160;p7"/>
          <p:cNvPicPr preferRelativeResize="0"/>
          <p:nvPr/>
        </p:nvPicPr>
        <p:blipFill rotWithShape="1">
          <a:blip r:embed="rId6">
            <a:alphaModFix/>
          </a:blip>
          <a:srcRect b="0" l="0" r="0" t="0"/>
          <a:stretch/>
        </p:blipFill>
        <p:spPr>
          <a:xfrm>
            <a:off x="3028485" y="430542"/>
            <a:ext cx="1189863" cy="794233"/>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Image result for cutting paper" id="161" name="Google Shape;161;p7"/>
          <p:cNvPicPr preferRelativeResize="0"/>
          <p:nvPr/>
        </p:nvPicPr>
        <p:blipFill rotWithShape="1">
          <a:blip r:embed="rId7">
            <a:alphaModFix/>
          </a:blip>
          <a:srcRect b="0" l="0" r="0" t="0"/>
          <a:stretch/>
        </p:blipFill>
        <p:spPr>
          <a:xfrm>
            <a:off x="4345561" y="482598"/>
            <a:ext cx="1189863" cy="690120"/>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162" name="Google Shape;162;p7"/>
          <p:cNvSpPr txBox="1"/>
          <p:nvPr>
            <p:ph idx="1" type="body"/>
          </p:nvPr>
        </p:nvSpPr>
        <p:spPr>
          <a:xfrm>
            <a:off x="4823750" y="1414350"/>
            <a:ext cx="4177800" cy="352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750"/>
              </a:spcBef>
              <a:spcAft>
                <a:spcPts val="0"/>
              </a:spcAft>
              <a:buNone/>
            </a:pPr>
            <a:r>
              <a:rPr b="1" lang="en-US" sz="1800"/>
              <a:t>Working as a team</a:t>
            </a:r>
            <a:endParaRPr sz="1750"/>
          </a:p>
          <a:p>
            <a:pPr indent="-239712" lvl="1" marL="557213" rtl="0" algn="l">
              <a:lnSpc>
                <a:spcPct val="90000"/>
              </a:lnSpc>
              <a:spcBef>
                <a:spcPts val="750"/>
              </a:spcBef>
              <a:spcAft>
                <a:spcPts val="0"/>
              </a:spcAft>
              <a:buSzPts val="1800"/>
              <a:buChar char="•"/>
            </a:pPr>
            <a:r>
              <a:rPr lang="en-US" sz="1800"/>
              <a:t>Everyone contributes</a:t>
            </a:r>
            <a:endParaRPr sz="1600"/>
          </a:p>
          <a:p>
            <a:pPr indent="-239712" lvl="1" marL="557213" rtl="0" algn="l">
              <a:lnSpc>
                <a:spcPct val="90000"/>
              </a:lnSpc>
              <a:spcBef>
                <a:spcPts val="750"/>
              </a:spcBef>
              <a:spcAft>
                <a:spcPts val="0"/>
              </a:spcAft>
              <a:buSzPts val="1800"/>
              <a:buChar char="•"/>
            </a:pPr>
            <a:r>
              <a:rPr lang="en-US" sz="1800"/>
              <a:t>Stay focused on the Project Goals, not your own preferences</a:t>
            </a:r>
            <a:endParaRPr sz="1600"/>
          </a:p>
          <a:p>
            <a:pPr indent="-239712" lvl="1" marL="557213" rtl="0" algn="l">
              <a:lnSpc>
                <a:spcPct val="90000"/>
              </a:lnSpc>
              <a:spcBef>
                <a:spcPts val="750"/>
              </a:spcBef>
              <a:spcAft>
                <a:spcPts val="0"/>
              </a:spcAft>
              <a:buSzPts val="1800"/>
              <a:buChar char="•"/>
            </a:pPr>
            <a:r>
              <a:rPr lang="en-US" sz="1800"/>
              <a:t>Ensure that the game uses sound design principles and pedagogy</a:t>
            </a:r>
            <a:endParaRPr sz="1600"/>
          </a:p>
          <a:p>
            <a:pPr indent="0" lvl="0" marL="214312" rtl="0" algn="l">
              <a:lnSpc>
                <a:spcPct val="90000"/>
              </a:lnSpc>
              <a:spcBef>
                <a:spcPts val="750"/>
              </a:spcBef>
              <a:spcAft>
                <a:spcPts val="0"/>
              </a:spcAft>
              <a:buNone/>
            </a:pPr>
            <a:r>
              <a:t/>
            </a:r>
            <a:endParaRPr b="1" sz="1800"/>
          </a:p>
          <a:p>
            <a:pPr indent="0" lvl="0" marL="214312" rtl="0" algn="l">
              <a:lnSpc>
                <a:spcPct val="90000"/>
              </a:lnSpc>
              <a:spcBef>
                <a:spcPts val="750"/>
              </a:spcBef>
              <a:spcAft>
                <a:spcPts val="0"/>
              </a:spcAft>
              <a:buNone/>
            </a:pPr>
            <a:r>
              <a:rPr b="1" lang="en-US" sz="1800"/>
              <a:t>Delivering an ugly prototype that we are satisfied with</a:t>
            </a:r>
            <a:endParaRPr sz="1750"/>
          </a:p>
          <a:p>
            <a:pPr indent="-125413" lvl="0" marL="214313" rtl="0" algn="l">
              <a:lnSpc>
                <a:spcPct val="90000"/>
              </a:lnSpc>
              <a:spcBef>
                <a:spcPts val="750"/>
              </a:spcBef>
              <a:spcAft>
                <a:spcPts val="0"/>
              </a:spcAft>
              <a:buSzPts val="1400"/>
              <a:buNone/>
            </a:pPr>
            <a:r>
              <a:t/>
            </a:r>
            <a:endParaRPr sz="1800"/>
          </a:p>
        </p:txBody>
      </p:sp>
      <p:sp>
        <p:nvSpPr>
          <p:cNvPr id="163" name="Google Shape;163;p7"/>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64" name="Google Shape;164;p7"/>
          <p:cNvSpPr txBox="1"/>
          <p:nvPr>
            <p:ph idx="1" type="body"/>
          </p:nvPr>
        </p:nvSpPr>
        <p:spPr>
          <a:xfrm>
            <a:off x="394322" y="1445500"/>
            <a:ext cx="4177800" cy="352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750"/>
              </a:spcBef>
              <a:spcAft>
                <a:spcPts val="0"/>
              </a:spcAft>
              <a:buSzPts val="1400"/>
              <a:buNone/>
            </a:pPr>
            <a:r>
              <a:rPr b="1" lang="en-US" sz="1800"/>
              <a:t>Learning by Doing! </a:t>
            </a:r>
            <a:endParaRPr sz="1750"/>
          </a:p>
          <a:p>
            <a:pPr indent="-239712" lvl="1" marL="557212" rtl="0" algn="l">
              <a:lnSpc>
                <a:spcPct val="90000"/>
              </a:lnSpc>
              <a:spcBef>
                <a:spcPts val="750"/>
              </a:spcBef>
              <a:spcAft>
                <a:spcPts val="0"/>
              </a:spcAft>
              <a:buSzPts val="1800"/>
              <a:buChar char="•"/>
            </a:pPr>
            <a:r>
              <a:rPr lang="en-US" sz="1800"/>
              <a:t>Identifying Goals and Constraints</a:t>
            </a:r>
            <a:endParaRPr sz="1600"/>
          </a:p>
          <a:p>
            <a:pPr indent="-239712" lvl="1" marL="557212" rtl="0" algn="l">
              <a:lnSpc>
                <a:spcPct val="90000"/>
              </a:lnSpc>
              <a:spcBef>
                <a:spcPts val="750"/>
              </a:spcBef>
              <a:spcAft>
                <a:spcPts val="0"/>
              </a:spcAft>
              <a:buSzPts val="1800"/>
              <a:buChar char="•"/>
            </a:pPr>
            <a:r>
              <a:rPr lang="en-US" sz="1800"/>
              <a:t>Concepting game ideas that deliver those goals</a:t>
            </a:r>
            <a:endParaRPr sz="1600"/>
          </a:p>
          <a:p>
            <a:pPr indent="-239712" lvl="1" marL="557212" rtl="0" algn="l">
              <a:lnSpc>
                <a:spcPct val="90000"/>
              </a:lnSpc>
              <a:spcBef>
                <a:spcPts val="750"/>
              </a:spcBef>
              <a:spcAft>
                <a:spcPts val="0"/>
              </a:spcAft>
              <a:buSzPts val="1800"/>
              <a:buChar char="•"/>
            </a:pPr>
            <a:r>
              <a:rPr lang="en-US" sz="1800"/>
              <a:t>Playtesting and making changes to get closer to the goals</a:t>
            </a:r>
            <a:endParaRPr sz="1600"/>
          </a:p>
          <a:p>
            <a:pPr indent="-239712" lvl="1" marL="557212" rtl="0" algn="l">
              <a:lnSpc>
                <a:spcPct val="90000"/>
              </a:lnSpc>
              <a:spcBef>
                <a:spcPts val="750"/>
              </a:spcBef>
              <a:spcAft>
                <a:spcPts val="0"/>
              </a:spcAft>
              <a:buSzPts val="1800"/>
              <a:buChar char="•"/>
            </a:pPr>
            <a:r>
              <a:rPr lang="en-US" sz="1800"/>
              <a:t>Making HARD decisions about what WILL and WILL NOT be in the game</a:t>
            </a:r>
            <a:endParaRPr sz="1800"/>
          </a:p>
          <a:p>
            <a:pPr indent="-239712" lvl="1" marL="557212" rtl="0" algn="l">
              <a:lnSpc>
                <a:spcPct val="90000"/>
              </a:lnSpc>
              <a:spcBef>
                <a:spcPts val="750"/>
              </a:spcBef>
              <a:spcAft>
                <a:spcPts val="0"/>
              </a:spcAft>
              <a:buSzPts val="1800"/>
              <a:buChar char="•"/>
            </a:pPr>
            <a:r>
              <a:rPr lang="en-US" sz="1800"/>
              <a:t>Analyzing what worked and what didn’t</a:t>
            </a:r>
            <a:endParaRPr sz="1800"/>
          </a:p>
        </p:txBody>
      </p:sp>
    </p:spTree>
  </p:cSld>
  <p:clrMapOvr>
    <a:masterClrMapping/>
  </p:clrMapOvr>
  <mc:AlternateContent>
    <mc:Choice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pic>
        <p:nvPicPr>
          <p:cNvPr id="169" name="Google Shape;169;p8"/>
          <p:cNvPicPr preferRelativeResize="0"/>
          <p:nvPr/>
        </p:nvPicPr>
        <p:blipFill rotWithShape="1">
          <a:blip r:embed="rId4">
            <a:alphaModFix/>
          </a:blip>
          <a:srcRect b="0" l="0" r="0" t="0"/>
          <a:stretch/>
        </p:blipFill>
        <p:spPr>
          <a:xfrm>
            <a:off x="0" y="0"/>
            <a:ext cx="9141618" cy="5142160"/>
          </a:xfrm>
          <a:prstGeom prst="rect">
            <a:avLst/>
          </a:prstGeom>
          <a:noFill/>
          <a:ln>
            <a:noFill/>
          </a:ln>
        </p:spPr>
      </p:pic>
      <p:pic>
        <p:nvPicPr>
          <p:cNvPr descr="Image result for confidence" id="170" name="Google Shape;170;p8"/>
          <p:cNvPicPr preferRelativeResize="0"/>
          <p:nvPr/>
        </p:nvPicPr>
        <p:blipFill rotWithShape="1">
          <a:blip r:embed="rId5">
            <a:alphaModFix/>
          </a:blip>
          <a:srcRect b="2568" l="9091" r="0" t="20536"/>
          <a:stretch/>
        </p:blipFill>
        <p:spPr>
          <a:xfrm>
            <a:off x="20" y="10"/>
            <a:ext cx="9143980" cy="5143490"/>
          </a:xfrm>
          <a:prstGeom prst="rect">
            <a:avLst/>
          </a:prstGeom>
          <a:noFill/>
          <a:ln>
            <a:noFill/>
          </a:ln>
        </p:spPr>
      </p:pic>
      <p:pic>
        <p:nvPicPr>
          <p:cNvPr id="171" name="Google Shape;171;p8"/>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172" name="Google Shape;172;p8"/>
          <p:cNvSpPr/>
          <p:nvPr/>
        </p:nvSpPr>
        <p:spPr>
          <a:xfrm>
            <a:off x="4370646" y="495300"/>
            <a:ext cx="4786054" cy="4660899"/>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dk1">
              <a:alpha val="60000"/>
            </a:schemeClr>
          </a:solid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txBody>
          <a:bodyPr anchorCtr="0" anchor="t" bIns="45700" lIns="91425" spcFirstLastPara="1" rIns="91425" wrap="square" tIns="45700">
            <a:normAutofit/>
          </a:bodyPr>
          <a:lstStyle/>
          <a:p>
            <a:pPr indent="0" lvl="0" marL="0" marR="0" rtl="0" algn="ctr">
              <a:spcBef>
                <a:spcPts val="0"/>
              </a:spcBef>
              <a:spcAft>
                <a:spcPts val="0"/>
              </a:spcAft>
              <a:buClr>
                <a:schemeClr val="lt1"/>
              </a:buClr>
              <a:buSzPts val="1600"/>
              <a:buFont typeface="Arial"/>
              <a:buNone/>
            </a:pPr>
            <a:r>
              <a:t/>
            </a:r>
            <a:endParaRPr sz="1600" cap="none">
              <a:solidFill>
                <a:schemeClr val="lt1"/>
              </a:solidFill>
              <a:latin typeface="Calibri"/>
              <a:ea typeface="Calibri"/>
              <a:cs typeface="Calibri"/>
              <a:sym typeface="Calibri"/>
            </a:endParaRPr>
          </a:p>
        </p:txBody>
      </p:sp>
      <p:sp>
        <p:nvSpPr>
          <p:cNvPr id="173" name="Google Shape;173;p8"/>
          <p:cNvSpPr/>
          <p:nvPr/>
        </p:nvSpPr>
        <p:spPr>
          <a:xfrm>
            <a:off x="3961202" y="78674"/>
            <a:ext cx="5172535" cy="4504118"/>
          </a:xfrm>
          <a:custGeom>
            <a:rect b="b" l="l" r="r" t="t"/>
            <a:pathLst>
              <a:path extrusionOk="0" h="6005491" w="6896713">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4" name="Google Shape;174;p8"/>
          <p:cNvGrpSpPr/>
          <p:nvPr/>
        </p:nvGrpSpPr>
        <p:grpSpPr>
          <a:xfrm>
            <a:off x="4137968" y="248628"/>
            <a:ext cx="5007807" cy="3957495"/>
            <a:chOff x="5516218" y="331504"/>
            <a:chExt cx="6675782" cy="5276654"/>
          </a:xfrm>
        </p:grpSpPr>
        <p:cxnSp>
          <p:nvCxnSpPr>
            <p:cNvPr id="175" name="Google Shape;175;p8"/>
            <p:cNvCxnSpPr/>
            <p:nvPr/>
          </p:nvCxnSpPr>
          <p:spPr>
            <a:xfrm flipH="1">
              <a:off x="9266830" y="33150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6" name="Google Shape;176;p8"/>
            <p:cNvCxnSpPr/>
            <p:nvPr/>
          </p:nvCxnSpPr>
          <p:spPr>
            <a:xfrm flipH="1" rot="120000">
              <a:off x="9408861" y="3383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7" name="Google Shape;177;p8"/>
            <p:cNvCxnSpPr/>
            <p:nvPr/>
          </p:nvCxnSpPr>
          <p:spPr>
            <a:xfrm flipH="1" rot="240000">
              <a:off x="9551700" y="34763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8" name="Google Shape;178;p8"/>
            <p:cNvCxnSpPr/>
            <p:nvPr/>
          </p:nvCxnSpPr>
          <p:spPr>
            <a:xfrm flipH="1" rot="360000">
              <a:off x="9688748" y="36808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9" name="Google Shape;179;p8"/>
            <p:cNvCxnSpPr/>
            <p:nvPr/>
          </p:nvCxnSpPr>
          <p:spPr>
            <a:xfrm flipH="1" rot="540000">
              <a:off x="9824866" y="38922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80" name="Google Shape;180;p8"/>
            <p:cNvCxnSpPr/>
            <p:nvPr/>
          </p:nvCxnSpPr>
          <p:spPr>
            <a:xfrm flipH="1" rot="660000">
              <a:off x="9966867" y="41754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81" name="Google Shape;181;p8"/>
            <p:cNvCxnSpPr/>
            <p:nvPr/>
          </p:nvCxnSpPr>
          <p:spPr>
            <a:xfrm flipH="1" rot="780000">
              <a:off x="10104425" y="4458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82" name="Google Shape;182;p8"/>
            <p:cNvCxnSpPr/>
            <p:nvPr/>
          </p:nvCxnSpPr>
          <p:spPr>
            <a:xfrm flipH="1" rot="900000">
              <a:off x="10240513" y="47948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83" name="Google Shape;183;p8"/>
            <p:cNvCxnSpPr/>
            <p:nvPr/>
          </p:nvCxnSpPr>
          <p:spPr>
            <a:xfrm flipH="1" rot="1080000">
              <a:off x="10373882" y="52435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84" name="Google Shape;184;p8"/>
            <p:cNvCxnSpPr/>
            <p:nvPr/>
          </p:nvCxnSpPr>
          <p:spPr>
            <a:xfrm flipH="1" rot="1200000">
              <a:off x="10505632" y="5706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85" name="Google Shape;185;p8"/>
            <p:cNvCxnSpPr/>
            <p:nvPr/>
          </p:nvCxnSpPr>
          <p:spPr>
            <a:xfrm flipH="1" rot="1320000">
              <a:off x="10637382" y="62134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86" name="Google Shape;186;p8"/>
            <p:cNvCxnSpPr/>
            <p:nvPr/>
          </p:nvCxnSpPr>
          <p:spPr>
            <a:xfrm flipH="1" rot="1440000">
              <a:off x="10760965" y="69043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87" name="Google Shape;187;p8"/>
            <p:cNvCxnSpPr/>
            <p:nvPr/>
          </p:nvCxnSpPr>
          <p:spPr>
            <a:xfrm flipH="1" rot="1620000">
              <a:off x="10888991" y="7550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88" name="Google Shape;188;p8"/>
            <p:cNvCxnSpPr/>
            <p:nvPr/>
          </p:nvCxnSpPr>
          <p:spPr>
            <a:xfrm flipH="1" rot="1740000">
              <a:off x="11010193" y="81974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89" name="Google Shape;189;p8"/>
            <p:cNvCxnSpPr/>
            <p:nvPr/>
          </p:nvCxnSpPr>
          <p:spPr>
            <a:xfrm flipH="1" rot="1860000">
              <a:off x="11129014" y="89566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90" name="Google Shape;190;p8"/>
            <p:cNvCxnSpPr/>
            <p:nvPr/>
          </p:nvCxnSpPr>
          <p:spPr>
            <a:xfrm flipH="1" rot="1980000">
              <a:off x="11249872" y="9680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91" name="Google Shape;191;p8"/>
            <p:cNvCxnSpPr/>
            <p:nvPr/>
          </p:nvCxnSpPr>
          <p:spPr>
            <a:xfrm flipH="1" rot="2160000">
              <a:off x="11366875" y="104808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92" name="Google Shape;192;p8"/>
            <p:cNvCxnSpPr/>
            <p:nvPr/>
          </p:nvCxnSpPr>
          <p:spPr>
            <a:xfrm flipH="1" rot="2280000">
              <a:off x="11474058" y="113152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93" name="Google Shape;193;p8"/>
            <p:cNvCxnSpPr/>
            <p:nvPr/>
          </p:nvCxnSpPr>
          <p:spPr>
            <a:xfrm flipH="1" rot="2400000">
              <a:off x="11583303" y="122179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94" name="Google Shape;194;p8"/>
            <p:cNvCxnSpPr/>
            <p:nvPr/>
          </p:nvCxnSpPr>
          <p:spPr>
            <a:xfrm flipH="1" rot="2520000">
              <a:off x="11685344" y="132177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95" name="Google Shape;195;p8"/>
            <p:cNvCxnSpPr/>
            <p:nvPr/>
          </p:nvCxnSpPr>
          <p:spPr>
            <a:xfrm flipH="1" rot="2700000">
              <a:off x="11787704" y="141763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96" name="Google Shape;196;p8"/>
            <p:cNvCxnSpPr/>
            <p:nvPr/>
          </p:nvCxnSpPr>
          <p:spPr>
            <a:xfrm flipH="1" rot="2820000">
              <a:off x="11880859" y="151793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97" name="Google Shape;197;p8"/>
            <p:cNvCxnSpPr/>
            <p:nvPr/>
          </p:nvCxnSpPr>
          <p:spPr>
            <a:xfrm flipH="1" rot="2940000">
              <a:off x="11969252" y="162743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98" name="Google Shape;198;p8"/>
            <p:cNvCxnSpPr/>
            <p:nvPr/>
          </p:nvCxnSpPr>
          <p:spPr>
            <a:xfrm flipH="1" rot="3060000">
              <a:off x="12062016" y="173601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99" name="Google Shape;199;p8"/>
            <p:cNvCxnSpPr/>
            <p:nvPr/>
          </p:nvCxnSpPr>
          <p:spPr>
            <a:xfrm flipH="1">
              <a:off x="12074680" y="1910249"/>
              <a:ext cx="117320" cy="82912"/>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00" name="Google Shape;200;p8"/>
            <p:cNvCxnSpPr/>
            <p:nvPr/>
          </p:nvCxnSpPr>
          <p:spPr>
            <a:xfrm flipH="1">
              <a:off x="12149943" y="2083594"/>
              <a:ext cx="39676" cy="21436"/>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01" name="Google Shape;201;p8"/>
            <p:cNvCxnSpPr/>
            <p:nvPr/>
          </p:nvCxnSpPr>
          <p:spPr>
            <a:xfrm flipH="1" rot="-180000">
              <a:off x="9127990" y="33425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02" name="Google Shape;202;p8"/>
            <p:cNvCxnSpPr/>
            <p:nvPr/>
          </p:nvCxnSpPr>
          <p:spPr>
            <a:xfrm flipH="1" rot="-300000">
              <a:off x="8987576" y="33663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03" name="Google Shape;203;p8"/>
            <p:cNvCxnSpPr/>
            <p:nvPr/>
          </p:nvCxnSpPr>
          <p:spPr>
            <a:xfrm flipH="1" rot="-420000">
              <a:off x="8844859" y="35117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04" name="Google Shape;204;p8"/>
            <p:cNvCxnSpPr/>
            <p:nvPr/>
          </p:nvCxnSpPr>
          <p:spPr>
            <a:xfrm flipH="1" rot="-540000">
              <a:off x="8706904" y="3657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05" name="Google Shape;205;p8"/>
            <p:cNvCxnSpPr/>
            <p:nvPr/>
          </p:nvCxnSpPr>
          <p:spPr>
            <a:xfrm flipH="1" rot="-720000">
              <a:off x="8568008" y="3878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06" name="Google Shape;206;p8"/>
            <p:cNvCxnSpPr/>
            <p:nvPr/>
          </p:nvCxnSpPr>
          <p:spPr>
            <a:xfrm flipH="1" rot="-840000">
              <a:off x="8429112" y="41006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07" name="Google Shape;207;p8"/>
            <p:cNvCxnSpPr/>
            <p:nvPr/>
          </p:nvCxnSpPr>
          <p:spPr>
            <a:xfrm flipH="1" rot="-960000">
              <a:off x="8294968" y="4462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08" name="Google Shape;208;p8"/>
            <p:cNvCxnSpPr/>
            <p:nvPr/>
          </p:nvCxnSpPr>
          <p:spPr>
            <a:xfrm flipH="1" rot="-1080000">
              <a:off x="8160824" y="48237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09" name="Google Shape;209;p8"/>
            <p:cNvCxnSpPr/>
            <p:nvPr/>
          </p:nvCxnSpPr>
          <p:spPr>
            <a:xfrm flipH="1" rot="-1260000">
              <a:off x="8027689" y="53184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10" name="Google Shape;210;p8"/>
            <p:cNvCxnSpPr/>
            <p:nvPr/>
          </p:nvCxnSpPr>
          <p:spPr>
            <a:xfrm flipH="1" rot="-1380000">
              <a:off x="7894554" y="58132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11" name="Google Shape;211;p8"/>
            <p:cNvCxnSpPr/>
            <p:nvPr/>
          </p:nvCxnSpPr>
          <p:spPr>
            <a:xfrm flipH="1" rot="-1500000">
              <a:off x="7761419" y="63079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12" name="Google Shape;212;p8"/>
            <p:cNvCxnSpPr/>
            <p:nvPr/>
          </p:nvCxnSpPr>
          <p:spPr>
            <a:xfrm flipH="1" rot="-1620000">
              <a:off x="7636645" y="68980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13" name="Google Shape;213;p8"/>
            <p:cNvCxnSpPr/>
            <p:nvPr/>
          </p:nvCxnSpPr>
          <p:spPr>
            <a:xfrm flipH="1" rot="-1800000">
              <a:off x="7511871" y="75119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14" name="Google Shape;214;p8"/>
            <p:cNvCxnSpPr/>
            <p:nvPr/>
          </p:nvCxnSpPr>
          <p:spPr>
            <a:xfrm flipH="1" rot="-1920000">
              <a:off x="7387899" y="81977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15" name="Google Shape;215;p8"/>
            <p:cNvCxnSpPr/>
            <p:nvPr/>
          </p:nvCxnSpPr>
          <p:spPr>
            <a:xfrm flipH="1" rot="-2040000">
              <a:off x="7268530" y="89316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16" name="Google Shape;216;p8"/>
            <p:cNvCxnSpPr/>
            <p:nvPr/>
          </p:nvCxnSpPr>
          <p:spPr>
            <a:xfrm flipH="1" rot="-2160000">
              <a:off x="7152030" y="97658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17" name="Google Shape;217;p8"/>
            <p:cNvCxnSpPr/>
            <p:nvPr/>
          </p:nvCxnSpPr>
          <p:spPr>
            <a:xfrm flipH="1" rot="-2340000">
              <a:off x="7041695" y="106002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18" name="Google Shape;218;p8"/>
            <p:cNvCxnSpPr/>
            <p:nvPr/>
          </p:nvCxnSpPr>
          <p:spPr>
            <a:xfrm flipH="1" rot="-2460000">
              <a:off x="6931360" y="114346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19" name="Google Shape;219;p8"/>
            <p:cNvCxnSpPr/>
            <p:nvPr/>
          </p:nvCxnSpPr>
          <p:spPr>
            <a:xfrm flipH="1" rot="-2580000">
              <a:off x="6819070" y="123586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0" name="Google Shape;220;p8"/>
            <p:cNvCxnSpPr/>
            <p:nvPr/>
          </p:nvCxnSpPr>
          <p:spPr>
            <a:xfrm flipH="1" rot="-2700000">
              <a:off x="6721359" y="133274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1" name="Google Shape;221;p8"/>
            <p:cNvCxnSpPr/>
            <p:nvPr/>
          </p:nvCxnSpPr>
          <p:spPr>
            <a:xfrm flipH="1" rot="-2880000">
              <a:off x="6617467" y="14294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2" name="Google Shape;222;p8"/>
            <p:cNvCxnSpPr/>
            <p:nvPr/>
          </p:nvCxnSpPr>
          <p:spPr>
            <a:xfrm flipH="1" rot="-3000000">
              <a:off x="6520032" y="152728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3" name="Google Shape;223;p8"/>
            <p:cNvCxnSpPr/>
            <p:nvPr/>
          </p:nvCxnSpPr>
          <p:spPr>
            <a:xfrm flipH="1" rot="-3120000">
              <a:off x="6429579" y="164161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4" name="Google Shape;224;p8"/>
            <p:cNvCxnSpPr/>
            <p:nvPr/>
          </p:nvCxnSpPr>
          <p:spPr>
            <a:xfrm flipH="1" rot="-3240000">
              <a:off x="6340532" y="17504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5" name="Google Shape;225;p8"/>
            <p:cNvCxnSpPr/>
            <p:nvPr/>
          </p:nvCxnSpPr>
          <p:spPr>
            <a:xfrm flipH="1" rot="-3420000">
              <a:off x="6261757" y="18601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6" name="Google Shape;226;p8"/>
            <p:cNvCxnSpPr/>
            <p:nvPr/>
          </p:nvCxnSpPr>
          <p:spPr>
            <a:xfrm flipH="1" rot="-3540000">
              <a:off x="6184144" y="19796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7" name="Google Shape;227;p8"/>
            <p:cNvCxnSpPr/>
            <p:nvPr/>
          </p:nvCxnSpPr>
          <p:spPr>
            <a:xfrm flipH="1" rot="-3660000">
              <a:off x="6106531" y="209906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8" name="Google Shape;228;p8"/>
            <p:cNvCxnSpPr/>
            <p:nvPr/>
          </p:nvCxnSpPr>
          <p:spPr>
            <a:xfrm flipH="1" rot="-3780000">
              <a:off x="6043206" y="222255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29" name="Google Shape;229;p8"/>
            <p:cNvCxnSpPr/>
            <p:nvPr/>
          </p:nvCxnSpPr>
          <p:spPr>
            <a:xfrm flipH="1" rot="-3960000">
              <a:off x="5978913" y="234430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30" name="Google Shape;230;p8"/>
            <p:cNvCxnSpPr/>
            <p:nvPr/>
          </p:nvCxnSpPr>
          <p:spPr>
            <a:xfrm flipH="1" rot="-4080000">
              <a:off x="5912438" y="24706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31" name="Google Shape;231;p8"/>
            <p:cNvCxnSpPr/>
            <p:nvPr/>
          </p:nvCxnSpPr>
          <p:spPr>
            <a:xfrm flipH="1" rot="-4200000">
              <a:off x="5858875" y="260092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32" name="Google Shape;232;p8"/>
            <p:cNvCxnSpPr/>
            <p:nvPr/>
          </p:nvCxnSpPr>
          <p:spPr>
            <a:xfrm flipH="1" rot="-4320000">
              <a:off x="5808182" y="273404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33" name="Google Shape;233;p8"/>
            <p:cNvCxnSpPr/>
            <p:nvPr/>
          </p:nvCxnSpPr>
          <p:spPr>
            <a:xfrm flipH="1" rot="-4500000">
              <a:off x="5773263" y="286686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34" name="Google Shape;234;p8"/>
            <p:cNvCxnSpPr/>
            <p:nvPr/>
          </p:nvCxnSpPr>
          <p:spPr>
            <a:xfrm flipH="1" rot="-4620000">
              <a:off x="5735963" y="300206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35" name="Google Shape;235;p8"/>
            <p:cNvCxnSpPr/>
            <p:nvPr/>
          </p:nvCxnSpPr>
          <p:spPr>
            <a:xfrm flipH="1" rot="-4740000">
              <a:off x="5700105" y="313891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36" name="Google Shape;236;p8"/>
            <p:cNvCxnSpPr/>
            <p:nvPr/>
          </p:nvCxnSpPr>
          <p:spPr>
            <a:xfrm flipH="1" rot="-4860000">
              <a:off x="5665939" y="327548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37" name="Google Shape;237;p8"/>
            <p:cNvCxnSpPr/>
            <p:nvPr/>
          </p:nvCxnSpPr>
          <p:spPr>
            <a:xfrm flipH="1" rot="-5040000">
              <a:off x="5644476" y="341425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38" name="Google Shape;238;p8"/>
            <p:cNvCxnSpPr/>
            <p:nvPr/>
          </p:nvCxnSpPr>
          <p:spPr>
            <a:xfrm flipH="1" rot="-5160000">
              <a:off x="5626530" y="35546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39" name="Google Shape;239;p8"/>
            <p:cNvCxnSpPr/>
            <p:nvPr/>
          </p:nvCxnSpPr>
          <p:spPr>
            <a:xfrm flipH="1" rot="-5280000">
              <a:off x="5616429" y="369183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40" name="Google Shape;240;p8"/>
            <p:cNvCxnSpPr/>
            <p:nvPr/>
          </p:nvCxnSpPr>
          <p:spPr>
            <a:xfrm flipH="1" rot="-5400000">
              <a:off x="5611319" y="38353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41" name="Google Shape;241;p8"/>
            <p:cNvCxnSpPr/>
            <p:nvPr/>
          </p:nvCxnSpPr>
          <p:spPr>
            <a:xfrm flipH="1" rot="-5580000">
              <a:off x="5608540" y="397572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42" name="Google Shape;242;p8"/>
            <p:cNvCxnSpPr/>
            <p:nvPr/>
          </p:nvCxnSpPr>
          <p:spPr>
            <a:xfrm flipH="1" rot="-5700000">
              <a:off x="5605761" y="41160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43" name="Google Shape;243;p8"/>
            <p:cNvCxnSpPr/>
            <p:nvPr/>
          </p:nvCxnSpPr>
          <p:spPr>
            <a:xfrm flipH="1" rot="-5820000">
              <a:off x="5624195" y="425421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44" name="Google Shape;244;p8"/>
            <p:cNvCxnSpPr/>
            <p:nvPr/>
          </p:nvCxnSpPr>
          <p:spPr>
            <a:xfrm flipH="1" rot="-5940000">
              <a:off x="5642629" y="439235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45" name="Google Shape;245;p8"/>
            <p:cNvCxnSpPr/>
            <p:nvPr/>
          </p:nvCxnSpPr>
          <p:spPr>
            <a:xfrm flipH="1" rot="-6120000">
              <a:off x="5654818" y="453638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46" name="Google Shape;246;p8"/>
            <p:cNvCxnSpPr/>
            <p:nvPr/>
          </p:nvCxnSpPr>
          <p:spPr>
            <a:xfrm flipH="1" rot="-6240000">
              <a:off x="5684446" y="467136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47" name="Google Shape;247;p8"/>
            <p:cNvCxnSpPr/>
            <p:nvPr/>
          </p:nvCxnSpPr>
          <p:spPr>
            <a:xfrm flipH="1" rot="-6360000">
              <a:off x="5714074" y="480873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48" name="Google Shape;248;p8"/>
            <p:cNvCxnSpPr/>
            <p:nvPr/>
          </p:nvCxnSpPr>
          <p:spPr>
            <a:xfrm flipH="1" rot="-6480000">
              <a:off x="5748464" y="49484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49" name="Google Shape;249;p8"/>
            <p:cNvCxnSpPr/>
            <p:nvPr/>
          </p:nvCxnSpPr>
          <p:spPr>
            <a:xfrm flipH="1" rot="-6660000">
              <a:off x="5792091" y="507760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50" name="Google Shape;250;p8"/>
            <p:cNvCxnSpPr/>
            <p:nvPr/>
          </p:nvCxnSpPr>
          <p:spPr>
            <a:xfrm flipH="1" rot="-6780000">
              <a:off x="5847441" y="52112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51" name="Google Shape;251;p8"/>
            <p:cNvCxnSpPr/>
            <p:nvPr/>
          </p:nvCxnSpPr>
          <p:spPr>
            <a:xfrm flipH="1" rot="-6900000">
              <a:off x="5900410" y="534245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252" name="Google Shape;252;p8"/>
            <p:cNvCxnSpPr/>
            <p:nvPr/>
          </p:nvCxnSpPr>
          <p:spPr>
            <a:xfrm flipH="1" rot="-7020000">
              <a:off x="5955760" y="5473693"/>
              <a:ext cx="3394" cy="182880"/>
            </a:xfrm>
            <a:prstGeom prst="straightConnector1">
              <a:avLst/>
            </a:prstGeom>
            <a:noFill/>
            <a:ln cap="rnd" cmpd="sng" w="9525">
              <a:solidFill>
                <a:srgbClr val="FFFFFF">
                  <a:alpha val="29803"/>
                </a:srgbClr>
              </a:solidFill>
              <a:prstDash val="solid"/>
              <a:round/>
              <a:headEnd len="sm" w="sm" type="none"/>
              <a:tailEnd len="sm" w="sm" type="none"/>
            </a:ln>
          </p:spPr>
        </p:cxnSp>
      </p:grpSp>
      <p:sp>
        <p:nvSpPr>
          <p:cNvPr id="253" name="Google Shape;253;p8"/>
          <p:cNvSpPr txBox="1"/>
          <p:nvPr>
            <p:ph type="title"/>
          </p:nvPr>
        </p:nvSpPr>
        <p:spPr>
          <a:xfrm>
            <a:off x="4984749" y="1524000"/>
            <a:ext cx="3385344" cy="2114548"/>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lt1"/>
              </a:buClr>
              <a:buSzPts val="4800"/>
              <a:buFont typeface="Calibri"/>
              <a:buNone/>
            </a:pPr>
            <a:r>
              <a:rPr lang="en-US" sz="4800"/>
              <a:t>WORKSHOP OUTCOME</a:t>
            </a:r>
            <a:endParaRPr/>
          </a:p>
        </p:txBody>
      </p:sp>
      <p:sp>
        <p:nvSpPr>
          <p:cNvPr id="254" name="Google Shape;254;p8"/>
          <p:cNvSpPr txBox="1"/>
          <p:nvPr>
            <p:ph idx="1" type="body"/>
          </p:nvPr>
        </p:nvSpPr>
        <p:spPr>
          <a:xfrm>
            <a:off x="4984749" y="3638549"/>
            <a:ext cx="3385344" cy="685801"/>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1400"/>
              <a:buNone/>
            </a:pPr>
            <a:r>
              <a:rPr lang="en-US" sz="1400" cap="none"/>
              <a:t>GAIN </a:t>
            </a:r>
            <a:r>
              <a:rPr b="1" lang="en-US" sz="1400" cap="none"/>
              <a:t>CONFIDENCE</a:t>
            </a:r>
            <a:r>
              <a:rPr lang="en-US" sz="1400" cap="none"/>
              <a:t> AND </a:t>
            </a:r>
            <a:r>
              <a:rPr b="1" lang="en-US" sz="1400" cap="none"/>
              <a:t>EXPERIENCE</a:t>
            </a:r>
            <a:r>
              <a:rPr lang="en-US" sz="1400" cap="none"/>
              <a:t> BY USING A PROCESS THAT DEVELOPS A CONCEPT INTO A PROTOTYPE.</a:t>
            </a:r>
            <a:endParaRPr/>
          </a:p>
        </p:txBody>
      </p:sp>
      <p:sp>
        <p:nvSpPr>
          <p:cNvPr id="255" name="Google Shape;255;p8"/>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00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childTnLst>
                          </p:cTn>
                        </p:par>
                        <p:par>
                          <p:cTn fill="hold">
                            <p:stCondLst>
                              <p:cond delay="500"/>
                            </p:stCondLst>
                            <p:childTnLst>
                              <p:par>
                                <p:cTn fill="hold" nodeType="afterEffect" presetClass="entr" presetID="10" presetSubtype="0">
                                  <p:stCondLst>
                                    <p:cond delay="3000"/>
                                  </p:stCondLst>
                                  <p:childTnLst>
                                    <p:set>
                                      <p:cBhvr>
                                        <p:cTn dur="1" fill="hold">
                                          <p:stCondLst>
                                            <p:cond delay="0"/>
                                          </p:stCondLst>
                                        </p:cTn>
                                        <p:tgtEl>
                                          <p:spTgt spid="254">
                                            <p:txEl>
                                              <p:pRg end="0" st="0"/>
                                            </p:txEl>
                                          </p:spTgt>
                                        </p:tgtEl>
                                        <p:attrNameLst>
                                          <p:attrName>style.visibility</p:attrName>
                                        </p:attrNameLst>
                                      </p:cBhvr>
                                      <p:to>
                                        <p:strVal val="visible"/>
                                      </p:to>
                                    </p:set>
                                    <p:animEffect filter="fade" transition="in">
                                      <p:cBhvr>
                                        <p:cTn dur="500"/>
                                        <p:tgtEl>
                                          <p:spTgt spid="25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Christopher Crowell</dc:creator>
</cp:coreProperties>
</file>